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455" r:id="rId2"/>
    <p:sldId id="918" r:id="rId3"/>
    <p:sldId id="906" r:id="rId4"/>
    <p:sldId id="842" r:id="rId5"/>
    <p:sldId id="881" r:id="rId6"/>
    <p:sldId id="907" r:id="rId7"/>
    <p:sldId id="941" r:id="rId8"/>
    <p:sldId id="908" r:id="rId9"/>
    <p:sldId id="909" r:id="rId10"/>
    <p:sldId id="919" r:id="rId11"/>
    <p:sldId id="844" r:id="rId12"/>
    <p:sldId id="935" r:id="rId13"/>
    <p:sldId id="934" r:id="rId14"/>
    <p:sldId id="937" r:id="rId15"/>
    <p:sldId id="924" r:id="rId16"/>
    <p:sldId id="93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912"/>
    <a:srgbClr val="FFC000"/>
    <a:srgbClr val="FF0000"/>
    <a:srgbClr val="C00000"/>
    <a:srgbClr val="000000"/>
    <a:srgbClr val="00B0F0"/>
    <a:srgbClr val="7030A0"/>
    <a:srgbClr val="6F6F74"/>
    <a:srgbClr val="A162D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6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CE7C-AB0C-1EFA-0C2B-19E434F221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A0085-1798-FEE2-9765-08F787FFD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9279F-C9A8-439E-B76B-E368D2AD414D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C2D0-70FE-1227-8BFA-DEF74835D1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413A2-3550-3C62-C8CB-8B585A2379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ADFA-744E-4EA7-B991-D1FABEA08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0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63189-F783-3D44-488B-50862B04B72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142" y="49216"/>
            <a:ext cx="12251561" cy="5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5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Точкові джерела світла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EC22-8CFA-F816-1257-096C317F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E2BA-C67E-0EF2-3B27-05CA3CA6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590113" cy="4815840"/>
          </a:xfrm>
        </p:spPr>
        <p:txBody>
          <a:bodyPr>
            <a:normAutofit/>
          </a:bodyPr>
          <a:lstStyle/>
          <a:p>
            <a:r>
              <a:rPr lang="uk-UA" dirty="0"/>
              <a:t>Ми застосовуватимемо точкове світло з положенням, кольором, та константним числом яке додаватимемо до знаменника</a:t>
            </a:r>
          </a:p>
          <a:p>
            <a:r>
              <a:rPr lang="uk-UA" dirty="0"/>
              <a:t>Крім того, нам слід зберігати всі точкові світла у відповідному буфері</a:t>
            </a:r>
          </a:p>
          <a:p>
            <a:pPr lvl="1"/>
            <a:r>
              <a:rPr lang="uk-UA" dirty="0"/>
              <a:t>Можна їх зберігати у константному буфері, але цей буфер не може містити масив із невідомою кількістю елементів</a:t>
            </a:r>
            <a:endParaRPr lang="en-US" dirty="0"/>
          </a:p>
          <a:p>
            <a:r>
              <a:rPr lang="uk-UA" dirty="0"/>
              <a:t>Тому, ми використовуватимемо </a:t>
            </a:r>
            <a:r>
              <a:rPr lang="uk-UA" b="1" dirty="0"/>
              <a:t>буфер структури</a:t>
            </a:r>
            <a:r>
              <a:rPr lang="en-US" b="1" dirty="0"/>
              <a:t>/Structure Buffer </a:t>
            </a:r>
            <a:r>
              <a:rPr lang="uk-UA" dirty="0"/>
              <a:t>для зберігання цих даних</a:t>
            </a:r>
          </a:p>
          <a:p>
            <a:pPr lvl="1"/>
            <a:r>
              <a:rPr lang="uk-UA" dirty="0"/>
              <a:t>Це буфер, який зберігає масив структур</a:t>
            </a:r>
          </a:p>
          <a:p>
            <a:pPr lvl="1"/>
            <a:r>
              <a:rPr lang="uk-UA" dirty="0"/>
              <a:t>Він немає фіксований розмір, і може бути великим</a:t>
            </a:r>
            <a:r>
              <a:rPr lang="en-US" dirty="0"/>
              <a:t> </a:t>
            </a:r>
            <a:r>
              <a:rPr lang="uk-UA" dirty="0"/>
              <a:t>або малим. </a:t>
            </a:r>
            <a:endParaRPr lang="en-US" dirty="0"/>
          </a:p>
          <a:p>
            <a:pPr lvl="1"/>
            <a:r>
              <a:rPr lang="uk-UA" dirty="0"/>
              <a:t>Ми зберігатимемо кількість елементів у константному буфері</a:t>
            </a:r>
            <a:endParaRPr lang="en-US" dirty="0"/>
          </a:p>
          <a:p>
            <a:pPr lvl="1"/>
            <a:r>
              <a:rPr lang="uk-UA" dirty="0"/>
              <a:t>Цей буфер використовує ті ж самі регістри, що і текстури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5C585-C211-37E6-429C-4547234995AB}"/>
              </a:ext>
            </a:extLst>
          </p:cNvPr>
          <p:cNvSpPr txBox="1"/>
          <p:nvPr/>
        </p:nvSpPr>
        <p:spPr>
          <a:xfrm>
            <a:off x="7230979" y="1674674"/>
            <a:ext cx="4961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struct 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float3 Pos;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 </a:t>
            </a:r>
            <a:r>
              <a:rPr lang="en-US" sz="1200" dirty="0" err="1">
                <a:latin typeface="Consolas" panose="020B0609020204030204" pitchFamily="49" charset="0"/>
              </a:rPr>
              <a:t>DivisorConstant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float3 Color;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B708E-1D3D-339C-3D1E-4429A4D7FFEC}"/>
              </a:ext>
            </a:extLst>
          </p:cNvPr>
          <p:cNvSpPr txBox="1"/>
          <p:nvPr/>
        </p:nvSpPr>
        <p:spPr>
          <a:xfrm>
            <a:off x="7230979" y="2875003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StructuredBuffer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PointLightBuffer</a:t>
            </a:r>
            <a:r>
              <a:rPr lang="en-US" sz="1200" dirty="0">
                <a:latin typeface="Consolas" panose="020B0609020204030204" pitchFamily="49" charset="0"/>
              </a:rPr>
              <a:t> : register(t1);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DF651A-4CF0-1848-FDC2-52099080EAA8}"/>
              </a:ext>
            </a:extLst>
          </p:cNvPr>
          <p:cNvSpPr/>
          <p:nvPr/>
        </p:nvSpPr>
        <p:spPr>
          <a:xfrm>
            <a:off x="8650699" y="3104148"/>
            <a:ext cx="1136985" cy="2045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9A3D7-5CAA-BB8B-93C1-C186C441CCD7}"/>
              </a:ext>
            </a:extLst>
          </p:cNvPr>
          <p:cNvSpPr/>
          <p:nvPr/>
        </p:nvSpPr>
        <p:spPr>
          <a:xfrm>
            <a:off x="8042541" y="3284621"/>
            <a:ext cx="271271" cy="2045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AE431-6B6C-8B9B-834F-B8FDDCEA35EC}"/>
              </a:ext>
            </a:extLst>
          </p:cNvPr>
          <p:cNvSpPr txBox="1"/>
          <p:nvPr/>
        </p:nvSpPr>
        <p:spPr>
          <a:xfrm>
            <a:off x="7230978" y="3695793"/>
            <a:ext cx="4961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for (int </a:t>
            </a:r>
            <a:r>
              <a:rPr lang="en-US" sz="1200" dirty="0" err="1">
                <a:latin typeface="Consolas" panose="020B0609020204030204" pitchFamily="49" charset="0"/>
              </a:rPr>
              <a:t>PointLightId</a:t>
            </a:r>
            <a:r>
              <a:rPr lang="en-US" sz="1200" dirty="0">
                <a:latin typeface="Consolas" panose="020B0609020204030204" pitchFamily="49" charset="0"/>
              </a:rPr>
              <a:t> = 0;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PointLightId</a:t>
            </a:r>
            <a:r>
              <a:rPr lang="en-US" sz="1200" dirty="0"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latin typeface="Consolas" panose="020B0609020204030204" pitchFamily="49" charset="0"/>
              </a:rPr>
              <a:t>LightUniforms.NumPointLights</a:t>
            </a:r>
            <a:r>
              <a:rPr lang="en-US" sz="1200" dirty="0">
                <a:latin typeface="Consolas" panose="020B0609020204030204" pitchFamily="49" charset="0"/>
              </a:rPr>
              <a:t>; 	 	++</a:t>
            </a:r>
            <a:r>
              <a:rPr lang="en-US" sz="1200" dirty="0" err="1">
                <a:latin typeface="Consolas" panose="020B0609020204030204" pitchFamily="49" charset="0"/>
              </a:rPr>
              <a:t>PointLightId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r>
              <a:rPr lang="en-US" sz="1200" dirty="0">
                <a:latin typeface="Consolas" panose="020B0609020204030204" pitchFamily="49" charset="0"/>
              </a:rPr>
              <a:t> Light = </a:t>
            </a:r>
            <a:r>
              <a:rPr lang="en-US" sz="1200" dirty="0" err="1">
                <a:latin typeface="Consolas" panose="020B0609020204030204" pitchFamily="49" charset="0"/>
              </a:rPr>
              <a:t>PointLightBuffer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PointLightId</a:t>
            </a:r>
            <a:r>
              <a:rPr lang="en-US" sz="12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</a:t>
            </a:r>
            <a:r>
              <a:rPr lang="uk-UA" sz="1200" dirty="0">
                <a:latin typeface="Consolas" panose="020B0609020204030204" pitchFamily="49" charset="0"/>
              </a:rPr>
              <a:t>Обчислюємо освітлення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3A4DE-FD7A-7C65-6F0C-9A6EB6C6A121}"/>
              </a:ext>
            </a:extLst>
          </p:cNvPr>
          <p:cNvSpPr/>
          <p:nvPr/>
        </p:nvSpPr>
        <p:spPr>
          <a:xfrm>
            <a:off x="8981573" y="3868153"/>
            <a:ext cx="2580775" cy="315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FBB71-4204-43D9-689A-3055300BCE47}"/>
              </a:ext>
            </a:extLst>
          </p:cNvPr>
          <p:cNvSpPr/>
          <p:nvPr/>
        </p:nvSpPr>
        <p:spPr>
          <a:xfrm>
            <a:off x="9386596" y="4405899"/>
            <a:ext cx="2701377" cy="315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095ADE-A104-C8EB-F2D3-E8FDAB79B77B}"/>
                  </a:ext>
                </a:extLst>
              </p:cNvPr>
              <p:cNvSpPr txBox="1"/>
              <p:nvPr/>
            </p:nvSpPr>
            <p:spPr>
              <a:xfrm>
                <a:off x="9738559" y="2020654"/>
                <a:ext cx="229152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𝐷𝑖𝑣𝑖𝑠𝑜𝑟𝐶𝑜𝑛𝑠𝑡𝑎𝑛𝑡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095ADE-A104-C8EB-F2D3-E8FDAB79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559" y="2020654"/>
                <a:ext cx="2291525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31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 animBg="1"/>
      <p:bldP spid="7" grpId="1" animBg="1"/>
      <p:bldP spid="8" grpId="0"/>
      <p:bldP spid="10" grpId="0" animBg="1"/>
      <p:bldP spid="10" grpId="1" animBg="1"/>
      <p:bldP spid="11" grpId="0" animBg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1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EF2C-B789-B3C5-6E70-63918ED3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3C440-EE2A-7D1D-EA81-40188F930331}"/>
              </a:ext>
            </a:extLst>
          </p:cNvPr>
          <p:cNvSpPr txBox="1"/>
          <p:nvPr/>
        </p:nvSpPr>
        <p:spPr>
          <a:xfrm>
            <a:off x="7557304" y="283312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FFC0A-5C4C-CF4F-DC34-CF42D28ABBFF}"/>
              </a:ext>
            </a:extLst>
          </p:cNvPr>
          <p:cNvSpPr txBox="1"/>
          <p:nvPr/>
        </p:nvSpPr>
        <p:spPr>
          <a:xfrm>
            <a:off x="7513098" y="2525352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C701D-75A1-A062-E525-866B81486F55}"/>
              </a:ext>
            </a:extLst>
          </p:cNvPr>
          <p:cNvSpPr txBox="1"/>
          <p:nvPr/>
        </p:nvSpPr>
        <p:spPr>
          <a:xfrm>
            <a:off x="7557301" y="314208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855A8-3143-5934-D42B-EEDAB9E68507}"/>
              </a:ext>
            </a:extLst>
          </p:cNvPr>
          <p:cNvSpPr txBox="1"/>
          <p:nvPr/>
        </p:nvSpPr>
        <p:spPr>
          <a:xfrm>
            <a:off x="7557304" y="344985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E541-56F6-3377-E629-79B226C18AA9}"/>
              </a:ext>
            </a:extLst>
          </p:cNvPr>
          <p:cNvSpPr txBox="1"/>
          <p:nvPr/>
        </p:nvSpPr>
        <p:spPr>
          <a:xfrm>
            <a:off x="7557301" y="3759098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1E85E-DFA7-619C-AF5D-505A92FC97AE}"/>
              </a:ext>
            </a:extLst>
          </p:cNvPr>
          <p:cNvSpPr txBox="1"/>
          <p:nvPr/>
        </p:nvSpPr>
        <p:spPr>
          <a:xfrm>
            <a:off x="354933" y="2964737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RenderUniforms</a:t>
            </a:r>
            <a:r>
              <a:rPr lang="en-US" sz="1200" dirty="0">
                <a:latin typeface="Consolas" panose="020B0609020204030204" pitchFamily="49" charset="0"/>
              </a:rPr>
              <a:t> : register(b0)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32091-AF22-3DD8-1746-02D463BC48B4}"/>
              </a:ext>
            </a:extLst>
          </p:cNvPr>
          <p:cNvSpPr txBox="1"/>
          <p:nvPr/>
        </p:nvSpPr>
        <p:spPr>
          <a:xfrm>
            <a:off x="354934" y="3892340"/>
            <a:ext cx="28043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E4E50-E2A1-1017-2F6F-6D971689E4FB}"/>
              </a:ext>
            </a:extLst>
          </p:cNvPr>
          <p:cNvSpPr txBox="1"/>
          <p:nvPr/>
        </p:nvSpPr>
        <p:spPr>
          <a:xfrm>
            <a:off x="354930" y="2656960"/>
            <a:ext cx="28043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FC2E9D-F664-A1A3-9373-BAD7C40302F0}"/>
              </a:ext>
            </a:extLst>
          </p:cNvPr>
          <p:cNvSpPr/>
          <p:nvPr/>
        </p:nvSpPr>
        <p:spPr>
          <a:xfrm>
            <a:off x="3675964" y="2052118"/>
            <a:ext cx="3193960" cy="4571265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52DA3-FBD6-EC53-9721-82875FE3C2D1}"/>
              </a:ext>
            </a:extLst>
          </p:cNvPr>
          <p:cNvSpPr txBox="1"/>
          <p:nvPr/>
        </p:nvSpPr>
        <p:spPr>
          <a:xfrm>
            <a:off x="3855498" y="2715955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DB5AA-6F9F-6A01-37D9-5D9549FC4ECC}"/>
              </a:ext>
            </a:extLst>
          </p:cNvPr>
          <p:cNvSpPr txBox="1"/>
          <p:nvPr/>
        </p:nvSpPr>
        <p:spPr>
          <a:xfrm>
            <a:off x="3855498" y="2408178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5CA4B5-FB2C-CC38-A20D-7816E9E38D1A}"/>
              </a:ext>
            </a:extLst>
          </p:cNvPr>
          <p:cNvSpPr txBox="1"/>
          <p:nvPr/>
        </p:nvSpPr>
        <p:spPr>
          <a:xfrm>
            <a:off x="3672557" y="2050861"/>
            <a:ext cx="3193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1D7A3C-42D6-A8FF-4A43-CE78102BDDBA}"/>
              </a:ext>
            </a:extLst>
          </p:cNvPr>
          <p:cNvCxnSpPr>
            <a:cxnSpLocks/>
            <a:stCxn id="22" idx="3"/>
            <a:endCxn id="6" idx="1"/>
          </p:cNvCxnSpPr>
          <p:nvPr/>
        </p:nvCxnSpPr>
        <p:spPr>
          <a:xfrm>
            <a:off x="6686983" y="2562067"/>
            <a:ext cx="870321" cy="424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71630-5804-3E51-72CF-91619F4BDC40}"/>
              </a:ext>
            </a:extLst>
          </p:cNvPr>
          <p:cNvSpPr/>
          <p:nvPr/>
        </p:nvSpPr>
        <p:spPr>
          <a:xfrm>
            <a:off x="3791757" y="2408178"/>
            <a:ext cx="2972456" cy="13494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9D46D-F5D4-6B03-2D71-62AC7861992A}"/>
              </a:ext>
            </a:extLst>
          </p:cNvPr>
          <p:cNvSpPr txBox="1"/>
          <p:nvPr/>
        </p:nvSpPr>
        <p:spPr>
          <a:xfrm>
            <a:off x="354933" y="3430675"/>
            <a:ext cx="28043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DirLightUniforms</a:t>
            </a:r>
            <a:r>
              <a:rPr lang="en-US" sz="1200" dirty="0">
                <a:latin typeface="Consolas" panose="020B0609020204030204" pitchFamily="49" charset="0"/>
              </a:rPr>
              <a:t> : register(b1)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A6C3BA-D076-6495-7145-F1F917C534C2}"/>
              </a:ext>
            </a:extLst>
          </p:cNvPr>
          <p:cNvSpPr txBox="1"/>
          <p:nvPr/>
        </p:nvSpPr>
        <p:spPr>
          <a:xfrm>
            <a:off x="354933" y="4354691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StructuredBuffer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PointLightBuffer</a:t>
            </a:r>
            <a:r>
              <a:rPr lang="en-US" sz="1200" dirty="0">
                <a:latin typeface="Consolas" panose="020B0609020204030204" pitchFamily="49" charset="0"/>
              </a:rPr>
              <a:t> : register(t1)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91A6D-4790-DECC-ADF7-09812AB1083F}"/>
              </a:ext>
            </a:extLst>
          </p:cNvPr>
          <p:cNvSpPr txBox="1"/>
          <p:nvPr/>
        </p:nvSpPr>
        <p:spPr>
          <a:xfrm>
            <a:off x="7557301" y="4065411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B8761-E4FF-4517-D6DB-126990E9366E}"/>
              </a:ext>
            </a:extLst>
          </p:cNvPr>
          <p:cNvSpPr txBox="1"/>
          <p:nvPr/>
        </p:nvSpPr>
        <p:spPr>
          <a:xfrm>
            <a:off x="3855498" y="4164623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09A94-C79C-DDF7-AB10-652F53E7F8DB}"/>
              </a:ext>
            </a:extLst>
          </p:cNvPr>
          <p:cNvSpPr txBox="1"/>
          <p:nvPr/>
        </p:nvSpPr>
        <p:spPr>
          <a:xfrm>
            <a:off x="3855498" y="3856846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C6E00-4181-7566-52BF-D9C697A078D8}"/>
              </a:ext>
            </a:extLst>
          </p:cNvPr>
          <p:cNvSpPr txBox="1"/>
          <p:nvPr/>
        </p:nvSpPr>
        <p:spPr>
          <a:xfrm>
            <a:off x="3855498" y="5118730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2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111EA-6EE9-AA07-E618-948C951CCCBD}"/>
              </a:ext>
            </a:extLst>
          </p:cNvPr>
          <p:cNvSpPr/>
          <p:nvPr/>
        </p:nvSpPr>
        <p:spPr>
          <a:xfrm>
            <a:off x="3791757" y="3856846"/>
            <a:ext cx="2972456" cy="2342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F8EE64-E3D6-1BCF-C6FB-CF3BE774648C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flipH="1">
            <a:off x="3159324" y="3193009"/>
            <a:ext cx="696174" cy="930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049C087-F866-C348-4F5F-2B73EA5DE767}"/>
              </a:ext>
            </a:extLst>
          </p:cNvPr>
          <p:cNvSpPr/>
          <p:nvPr/>
        </p:nvSpPr>
        <p:spPr>
          <a:xfrm>
            <a:off x="7557301" y="3140906"/>
            <a:ext cx="1642438" cy="616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C77F80-904C-9A63-3992-49494BBB951E}"/>
              </a:ext>
            </a:extLst>
          </p:cNvPr>
          <p:cNvCxnSpPr>
            <a:cxnSpLocks/>
            <a:stCxn id="3" idx="1"/>
            <a:endCxn id="12" idx="3"/>
          </p:cNvCxnSpPr>
          <p:nvPr/>
        </p:nvCxnSpPr>
        <p:spPr>
          <a:xfrm flipH="1" flipV="1">
            <a:off x="3159325" y="3195570"/>
            <a:ext cx="696173" cy="14461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DC23AB-21C5-BA29-5175-5FBE91E25A6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3159324" y="3661508"/>
            <a:ext cx="687377" cy="9801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7B6B4EF-6BFE-2AC1-D6FC-C3CE72F14F94}"/>
              </a:ext>
            </a:extLst>
          </p:cNvPr>
          <p:cNvSpPr/>
          <p:nvPr/>
        </p:nvSpPr>
        <p:spPr>
          <a:xfrm>
            <a:off x="3855496" y="4164623"/>
            <a:ext cx="2831485" cy="954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95FAEA-D665-D026-2892-7472CF40CFAE}"/>
              </a:ext>
            </a:extLst>
          </p:cNvPr>
          <p:cNvSpPr/>
          <p:nvPr/>
        </p:nvSpPr>
        <p:spPr>
          <a:xfrm>
            <a:off x="3855496" y="5120027"/>
            <a:ext cx="2831485" cy="95410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C76989-C4B3-8899-0EBF-9ABABDE26956}"/>
              </a:ext>
            </a:extLst>
          </p:cNvPr>
          <p:cNvCxnSpPr>
            <a:cxnSpLocks/>
            <a:stCxn id="43" idx="1"/>
            <a:endCxn id="40" idx="3"/>
          </p:cNvCxnSpPr>
          <p:nvPr/>
        </p:nvCxnSpPr>
        <p:spPr>
          <a:xfrm flipH="1" flipV="1">
            <a:off x="3159325" y="4585524"/>
            <a:ext cx="696171" cy="10115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8F9F3E7-17E7-A423-CC6F-09723DD16D67}"/>
              </a:ext>
            </a:extLst>
          </p:cNvPr>
          <p:cNvSpPr/>
          <p:nvPr/>
        </p:nvSpPr>
        <p:spPr>
          <a:xfrm>
            <a:off x="7556806" y="3756460"/>
            <a:ext cx="1642438" cy="3074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96A53FF3-0C71-D9E1-0321-E390796AB366}"/>
              </a:ext>
            </a:extLst>
          </p:cNvPr>
          <p:cNvSpPr/>
          <p:nvPr/>
        </p:nvSpPr>
        <p:spPr>
          <a:xfrm>
            <a:off x="9294395" y="3140906"/>
            <a:ext cx="224073" cy="9230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02F94C-AF94-AE78-62ED-21C9D04319AD}"/>
              </a:ext>
            </a:extLst>
          </p:cNvPr>
          <p:cNvSpPr txBox="1"/>
          <p:nvPr/>
        </p:nvSpPr>
        <p:spPr>
          <a:xfrm>
            <a:off x="9594686" y="3325428"/>
            <a:ext cx="2484521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Усі ці дескриптори мусять бути послідовними у купі.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7D04E-5232-C931-B603-C096F95FE9C0}"/>
              </a:ext>
            </a:extLst>
          </p:cNvPr>
          <p:cNvSpPr txBox="1"/>
          <p:nvPr/>
        </p:nvSpPr>
        <p:spPr>
          <a:xfrm>
            <a:off x="7556806" y="4371724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21523F-C488-3037-9F87-3212D7909510}"/>
              </a:ext>
            </a:extLst>
          </p:cNvPr>
          <p:cNvSpPr txBox="1"/>
          <p:nvPr/>
        </p:nvSpPr>
        <p:spPr>
          <a:xfrm>
            <a:off x="7556311" y="4678072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432935-E572-740A-83B3-1DA8D6054EDB}"/>
              </a:ext>
            </a:extLst>
          </p:cNvPr>
          <p:cNvSpPr/>
          <p:nvPr/>
        </p:nvSpPr>
        <p:spPr>
          <a:xfrm>
            <a:off x="7555426" y="4063769"/>
            <a:ext cx="1642438" cy="616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688EF5-CEE6-D6A0-93B7-271F9DD3EB62}"/>
              </a:ext>
            </a:extLst>
          </p:cNvPr>
          <p:cNvSpPr/>
          <p:nvPr/>
        </p:nvSpPr>
        <p:spPr>
          <a:xfrm>
            <a:off x="7554931" y="4679323"/>
            <a:ext cx="1642438" cy="3074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521105-CF19-3970-E9F9-619A2B07D6FD}"/>
              </a:ext>
            </a:extLst>
          </p:cNvPr>
          <p:cNvCxnSpPr>
            <a:cxnSpLocks/>
            <a:stCxn id="4" idx="3"/>
            <a:endCxn id="41" idx="1"/>
          </p:cNvCxnSpPr>
          <p:nvPr/>
        </p:nvCxnSpPr>
        <p:spPr>
          <a:xfrm>
            <a:off x="6686983" y="4010735"/>
            <a:ext cx="870318" cy="208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57C4DA-44E5-86BE-1022-BF85D2402DA7}"/>
              </a:ext>
            </a:extLst>
          </p:cNvPr>
          <p:cNvCxnSpPr>
            <a:cxnSpLocks/>
          </p:cNvCxnSpPr>
          <p:nvPr/>
        </p:nvCxnSpPr>
        <p:spPr>
          <a:xfrm flipV="1">
            <a:off x="6686983" y="3295969"/>
            <a:ext cx="870318" cy="714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043A66D-B8E4-1B20-05E9-E9580858EE2E}"/>
              </a:ext>
            </a:extLst>
          </p:cNvPr>
          <p:cNvSpPr txBox="1"/>
          <p:nvPr/>
        </p:nvSpPr>
        <p:spPr>
          <a:xfrm>
            <a:off x="7300684" y="5127030"/>
            <a:ext cx="2294002" cy="156966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Тому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,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коли малюємо інший об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єкт, він мусить копіювати ці інші дескриптори, щоб таблиця знала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,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звідки зчитувати ресурси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925EC7-EA36-C4AF-5C89-66174C6E7132}"/>
              </a:ext>
            </a:extLst>
          </p:cNvPr>
          <p:cNvSpPr/>
          <p:nvPr/>
        </p:nvSpPr>
        <p:spPr>
          <a:xfrm>
            <a:off x="7554931" y="3449270"/>
            <a:ext cx="1642438" cy="61157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0C958E-2311-F2AE-2A26-F457DE60F510}"/>
              </a:ext>
            </a:extLst>
          </p:cNvPr>
          <p:cNvSpPr/>
          <p:nvPr/>
        </p:nvSpPr>
        <p:spPr>
          <a:xfrm>
            <a:off x="7553056" y="4374196"/>
            <a:ext cx="1642438" cy="61157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7" grpId="0" animBg="1"/>
      <p:bldP spid="37" grpId="1" animBg="1"/>
      <p:bldP spid="37" grpId="2" animBg="1"/>
      <p:bldP spid="43" grpId="0" animBg="1"/>
      <p:bldP spid="43" grpId="1" animBg="1"/>
      <p:bldP spid="43" grpId="2" animBg="1"/>
      <p:bldP spid="47" grpId="0" animBg="1"/>
      <p:bldP spid="47" grpId="1" animBg="1"/>
      <p:bldP spid="48" grpId="0" animBg="1"/>
      <p:bldP spid="49" grpId="0" animBg="1"/>
      <p:bldP spid="52" grpId="0" animBg="1"/>
      <p:bldP spid="53" grpId="0" animBg="1"/>
      <p:bldP spid="58" grpId="0" animBg="1"/>
      <p:bldP spid="59" grpId="0" animBg="1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EF2C-B789-B3C5-6E70-63918ED3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3C440-EE2A-7D1D-EA81-40188F930331}"/>
              </a:ext>
            </a:extLst>
          </p:cNvPr>
          <p:cNvSpPr txBox="1"/>
          <p:nvPr/>
        </p:nvSpPr>
        <p:spPr>
          <a:xfrm>
            <a:off x="7557304" y="283312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FFC0A-5C4C-CF4F-DC34-CF42D28ABBFF}"/>
              </a:ext>
            </a:extLst>
          </p:cNvPr>
          <p:cNvSpPr txBox="1"/>
          <p:nvPr/>
        </p:nvSpPr>
        <p:spPr>
          <a:xfrm>
            <a:off x="7513098" y="2525352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C701D-75A1-A062-E525-866B81486F55}"/>
              </a:ext>
            </a:extLst>
          </p:cNvPr>
          <p:cNvSpPr txBox="1"/>
          <p:nvPr/>
        </p:nvSpPr>
        <p:spPr>
          <a:xfrm>
            <a:off x="7557301" y="314208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855A8-3143-5934-D42B-EEDAB9E68507}"/>
              </a:ext>
            </a:extLst>
          </p:cNvPr>
          <p:cNvSpPr txBox="1"/>
          <p:nvPr/>
        </p:nvSpPr>
        <p:spPr>
          <a:xfrm>
            <a:off x="7557304" y="344985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E541-56F6-3377-E629-79B226C18AA9}"/>
              </a:ext>
            </a:extLst>
          </p:cNvPr>
          <p:cNvSpPr txBox="1"/>
          <p:nvPr/>
        </p:nvSpPr>
        <p:spPr>
          <a:xfrm>
            <a:off x="7557301" y="3759098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1E85E-DFA7-619C-AF5D-505A92FC97AE}"/>
              </a:ext>
            </a:extLst>
          </p:cNvPr>
          <p:cNvSpPr txBox="1"/>
          <p:nvPr/>
        </p:nvSpPr>
        <p:spPr>
          <a:xfrm>
            <a:off x="354933" y="2964737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RenderUniforms</a:t>
            </a:r>
            <a:r>
              <a:rPr lang="en-US" sz="1200" dirty="0">
                <a:latin typeface="Consolas" panose="020B0609020204030204" pitchFamily="49" charset="0"/>
              </a:rPr>
              <a:t> : register(b0)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32091-AF22-3DD8-1746-02D463BC48B4}"/>
              </a:ext>
            </a:extLst>
          </p:cNvPr>
          <p:cNvSpPr txBox="1"/>
          <p:nvPr/>
        </p:nvSpPr>
        <p:spPr>
          <a:xfrm>
            <a:off x="354934" y="3892340"/>
            <a:ext cx="28043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E4E50-E2A1-1017-2F6F-6D971689E4FB}"/>
              </a:ext>
            </a:extLst>
          </p:cNvPr>
          <p:cNvSpPr txBox="1"/>
          <p:nvPr/>
        </p:nvSpPr>
        <p:spPr>
          <a:xfrm>
            <a:off x="354930" y="2656960"/>
            <a:ext cx="28043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FC2E9D-F664-A1A3-9373-BAD7C40302F0}"/>
              </a:ext>
            </a:extLst>
          </p:cNvPr>
          <p:cNvSpPr/>
          <p:nvPr/>
        </p:nvSpPr>
        <p:spPr>
          <a:xfrm>
            <a:off x="3675964" y="2052118"/>
            <a:ext cx="3193960" cy="4763771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52DA3-FBD6-EC53-9721-82875FE3C2D1}"/>
              </a:ext>
            </a:extLst>
          </p:cNvPr>
          <p:cNvSpPr txBox="1"/>
          <p:nvPr/>
        </p:nvSpPr>
        <p:spPr>
          <a:xfrm>
            <a:off x="3855498" y="2715955"/>
            <a:ext cx="283148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DB5AA-6F9F-6A01-37D9-5D9549FC4ECC}"/>
              </a:ext>
            </a:extLst>
          </p:cNvPr>
          <p:cNvSpPr txBox="1"/>
          <p:nvPr/>
        </p:nvSpPr>
        <p:spPr>
          <a:xfrm>
            <a:off x="3855498" y="2408178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5CA4B5-FB2C-CC38-A20D-7816E9E38D1A}"/>
              </a:ext>
            </a:extLst>
          </p:cNvPr>
          <p:cNvSpPr txBox="1"/>
          <p:nvPr/>
        </p:nvSpPr>
        <p:spPr>
          <a:xfrm>
            <a:off x="3672557" y="2050861"/>
            <a:ext cx="3193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71630-5804-3E51-72CF-91619F4BDC40}"/>
              </a:ext>
            </a:extLst>
          </p:cNvPr>
          <p:cNvSpPr/>
          <p:nvPr/>
        </p:nvSpPr>
        <p:spPr>
          <a:xfrm>
            <a:off x="3791757" y="2408178"/>
            <a:ext cx="2972456" cy="6177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9D46D-F5D4-6B03-2D71-62AC7861992A}"/>
              </a:ext>
            </a:extLst>
          </p:cNvPr>
          <p:cNvSpPr txBox="1"/>
          <p:nvPr/>
        </p:nvSpPr>
        <p:spPr>
          <a:xfrm>
            <a:off x="354933" y="3430675"/>
            <a:ext cx="28043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DirLightUniforms</a:t>
            </a:r>
            <a:r>
              <a:rPr lang="en-US" sz="1200" dirty="0">
                <a:latin typeface="Consolas" panose="020B0609020204030204" pitchFamily="49" charset="0"/>
              </a:rPr>
              <a:t> : register(b1)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A6C3BA-D076-6495-7145-F1F917C534C2}"/>
              </a:ext>
            </a:extLst>
          </p:cNvPr>
          <p:cNvSpPr txBox="1"/>
          <p:nvPr/>
        </p:nvSpPr>
        <p:spPr>
          <a:xfrm>
            <a:off x="354933" y="4354691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StructuredBuffer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PointLightBuffer</a:t>
            </a:r>
            <a:r>
              <a:rPr lang="en-US" sz="1200" dirty="0">
                <a:latin typeface="Consolas" panose="020B0609020204030204" pitchFamily="49" charset="0"/>
              </a:rPr>
              <a:t> : register(t1)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91A6D-4790-DECC-ADF7-09812AB1083F}"/>
              </a:ext>
            </a:extLst>
          </p:cNvPr>
          <p:cNvSpPr txBox="1"/>
          <p:nvPr/>
        </p:nvSpPr>
        <p:spPr>
          <a:xfrm>
            <a:off x="7557301" y="4065411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E8C60F-9F4E-E4E4-F920-C45FC63150CE}"/>
              </a:ext>
            </a:extLst>
          </p:cNvPr>
          <p:cNvSpPr txBox="1"/>
          <p:nvPr/>
        </p:nvSpPr>
        <p:spPr>
          <a:xfrm>
            <a:off x="7557301" y="4373188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B8761-E4FF-4517-D6DB-126990E9366E}"/>
              </a:ext>
            </a:extLst>
          </p:cNvPr>
          <p:cNvSpPr txBox="1"/>
          <p:nvPr/>
        </p:nvSpPr>
        <p:spPr>
          <a:xfrm>
            <a:off x="3855498" y="3388582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09A94-C79C-DDF7-AB10-652F53E7F8DB}"/>
              </a:ext>
            </a:extLst>
          </p:cNvPr>
          <p:cNvSpPr txBox="1"/>
          <p:nvPr/>
        </p:nvSpPr>
        <p:spPr>
          <a:xfrm>
            <a:off x="3855498" y="3080805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C6E00-4181-7566-52BF-D9C697A078D8}"/>
              </a:ext>
            </a:extLst>
          </p:cNvPr>
          <p:cNvSpPr txBox="1"/>
          <p:nvPr/>
        </p:nvSpPr>
        <p:spPr>
          <a:xfrm>
            <a:off x="3853790" y="5719758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111EA-6EE9-AA07-E618-948C951CCCBD}"/>
              </a:ext>
            </a:extLst>
          </p:cNvPr>
          <p:cNvSpPr/>
          <p:nvPr/>
        </p:nvSpPr>
        <p:spPr>
          <a:xfrm>
            <a:off x="3791757" y="3080805"/>
            <a:ext cx="2972456" cy="2271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738D4-71B2-1832-0E65-C834577A2FEF}"/>
              </a:ext>
            </a:extLst>
          </p:cNvPr>
          <p:cNvSpPr/>
          <p:nvPr/>
        </p:nvSpPr>
        <p:spPr>
          <a:xfrm>
            <a:off x="3791757" y="5416941"/>
            <a:ext cx="2972456" cy="13494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89F40-5021-1A0E-C11C-7F0C5607B5A7}"/>
              </a:ext>
            </a:extLst>
          </p:cNvPr>
          <p:cNvSpPr txBox="1"/>
          <p:nvPr/>
        </p:nvSpPr>
        <p:spPr>
          <a:xfrm>
            <a:off x="3853790" y="5402093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EB4D9-ED10-D547-292C-7721C016C890}"/>
              </a:ext>
            </a:extLst>
          </p:cNvPr>
          <p:cNvSpPr/>
          <p:nvPr/>
        </p:nvSpPr>
        <p:spPr>
          <a:xfrm>
            <a:off x="7556806" y="3438605"/>
            <a:ext cx="1642438" cy="306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D820B-FF94-2AFC-B7BF-C86C546BD0F5}"/>
              </a:ext>
            </a:extLst>
          </p:cNvPr>
          <p:cNvSpPr/>
          <p:nvPr/>
        </p:nvSpPr>
        <p:spPr>
          <a:xfrm>
            <a:off x="7556806" y="3756460"/>
            <a:ext cx="1642438" cy="3074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F6A9-2A2E-C215-28FC-EA6E718C71E9}"/>
              </a:ext>
            </a:extLst>
          </p:cNvPr>
          <p:cNvSpPr txBox="1"/>
          <p:nvPr/>
        </p:nvSpPr>
        <p:spPr>
          <a:xfrm>
            <a:off x="3862242" y="4340222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463046-CD05-2CA9-0E01-CF27579CDAE5}"/>
              </a:ext>
            </a:extLst>
          </p:cNvPr>
          <p:cNvSpPr/>
          <p:nvPr/>
        </p:nvSpPr>
        <p:spPr>
          <a:xfrm>
            <a:off x="3853788" y="3388724"/>
            <a:ext cx="2831486" cy="9469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011E29-F4C0-CD59-E2A0-FC932990468E}"/>
              </a:ext>
            </a:extLst>
          </p:cNvPr>
          <p:cNvSpPr/>
          <p:nvPr/>
        </p:nvSpPr>
        <p:spPr>
          <a:xfrm>
            <a:off x="3853788" y="4335735"/>
            <a:ext cx="2831486" cy="94693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BF063C-E287-1220-BA7C-0A8B0F51DF84}"/>
              </a:ext>
            </a:extLst>
          </p:cNvPr>
          <p:cNvSpPr/>
          <p:nvPr/>
        </p:nvSpPr>
        <p:spPr>
          <a:xfrm>
            <a:off x="3862242" y="5719758"/>
            <a:ext cx="2831486" cy="946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587FD-AC3B-4174-569B-5D1D602EE09F}"/>
              </a:ext>
            </a:extLst>
          </p:cNvPr>
          <p:cNvSpPr/>
          <p:nvPr/>
        </p:nvSpPr>
        <p:spPr>
          <a:xfrm>
            <a:off x="7556806" y="3132537"/>
            <a:ext cx="1642438" cy="3063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D21B57-953A-50C4-45FF-642EFDE746E3}"/>
              </a:ext>
            </a:extLst>
          </p:cNvPr>
          <p:cNvCxnSpPr>
            <a:cxnSpLocks/>
            <a:stCxn id="26" idx="1"/>
            <a:endCxn id="39" idx="3"/>
          </p:cNvCxnSpPr>
          <p:nvPr/>
        </p:nvCxnSpPr>
        <p:spPr>
          <a:xfrm flipH="1" flipV="1">
            <a:off x="3159324" y="3661508"/>
            <a:ext cx="694464" cy="2006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C132A6-2BF1-897F-BCF3-1C06993558D9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6686983" y="3234694"/>
            <a:ext cx="869823" cy="357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A9A7B5-5709-604B-F2D3-499D8312403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188868" y="3285694"/>
            <a:ext cx="3679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D289AA-978E-986C-225D-9758B431A1BC}"/>
              </a:ext>
            </a:extLst>
          </p:cNvPr>
          <p:cNvCxnSpPr>
            <a:cxnSpLocks/>
          </p:cNvCxnSpPr>
          <p:nvPr/>
        </p:nvCxnSpPr>
        <p:spPr>
          <a:xfrm>
            <a:off x="7188868" y="3285694"/>
            <a:ext cx="0" cy="22702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DB6D97-36A6-EF6C-CD13-25AD726E237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685275" y="5555982"/>
            <a:ext cx="5035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09C8AD-F77A-E90D-8DFD-35CE372AEDAD}"/>
              </a:ext>
            </a:extLst>
          </p:cNvPr>
          <p:cNvCxnSpPr>
            <a:cxnSpLocks/>
            <a:stCxn id="28" idx="1"/>
            <a:endCxn id="40" idx="3"/>
          </p:cNvCxnSpPr>
          <p:nvPr/>
        </p:nvCxnSpPr>
        <p:spPr>
          <a:xfrm flipH="1" flipV="1">
            <a:off x="3159325" y="4585524"/>
            <a:ext cx="694463" cy="2236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761767-B5EF-272F-4211-3E6173E0A44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159325" y="3195570"/>
            <a:ext cx="28255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4D79E5-816D-EBDC-D35D-EB54F12C18D4}"/>
              </a:ext>
            </a:extLst>
          </p:cNvPr>
          <p:cNvCxnSpPr>
            <a:cxnSpLocks/>
          </p:cNvCxnSpPr>
          <p:nvPr/>
        </p:nvCxnSpPr>
        <p:spPr>
          <a:xfrm>
            <a:off x="3441883" y="3188765"/>
            <a:ext cx="0" cy="30044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002137-3987-01E7-70BE-BBE75A856464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433431" y="6193225"/>
            <a:ext cx="42881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EF2C-B789-B3C5-6E70-63918ED3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Графічний підпис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3C440-EE2A-7D1D-EA81-40188F930331}"/>
              </a:ext>
            </a:extLst>
          </p:cNvPr>
          <p:cNvSpPr txBox="1"/>
          <p:nvPr/>
        </p:nvSpPr>
        <p:spPr>
          <a:xfrm>
            <a:off x="7557304" y="2833129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FFC0A-5C4C-CF4F-DC34-CF42D28ABBFF}"/>
              </a:ext>
            </a:extLst>
          </p:cNvPr>
          <p:cNvSpPr txBox="1"/>
          <p:nvPr/>
        </p:nvSpPr>
        <p:spPr>
          <a:xfrm>
            <a:off x="7513098" y="2525352"/>
            <a:ext cx="1734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Купа дескриптор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C701D-75A1-A062-E525-866B81486F55}"/>
              </a:ext>
            </a:extLst>
          </p:cNvPr>
          <p:cNvSpPr txBox="1"/>
          <p:nvPr/>
        </p:nvSpPr>
        <p:spPr>
          <a:xfrm>
            <a:off x="7557301" y="3142080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855A8-3143-5934-D42B-EEDAB9E68507}"/>
              </a:ext>
            </a:extLst>
          </p:cNvPr>
          <p:cNvSpPr txBox="1"/>
          <p:nvPr/>
        </p:nvSpPr>
        <p:spPr>
          <a:xfrm>
            <a:off x="7557304" y="3449857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E541-56F6-3377-E629-79B226C18AA9}"/>
              </a:ext>
            </a:extLst>
          </p:cNvPr>
          <p:cNvSpPr txBox="1"/>
          <p:nvPr/>
        </p:nvSpPr>
        <p:spPr>
          <a:xfrm>
            <a:off x="7557301" y="3759098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SRV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1E85E-DFA7-619C-AF5D-505A92FC97AE}"/>
              </a:ext>
            </a:extLst>
          </p:cNvPr>
          <p:cNvSpPr txBox="1"/>
          <p:nvPr/>
        </p:nvSpPr>
        <p:spPr>
          <a:xfrm>
            <a:off x="354933" y="2964737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RenderUniforms</a:t>
            </a:r>
            <a:r>
              <a:rPr lang="en-US" sz="1200" dirty="0">
                <a:latin typeface="Consolas" panose="020B0609020204030204" pitchFamily="49" charset="0"/>
              </a:rPr>
              <a:t> : register(b0)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32091-AF22-3DD8-1746-02D463BC48B4}"/>
              </a:ext>
            </a:extLst>
          </p:cNvPr>
          <p:cNvSpPr txBox="1"/>
          <p:nvPr/>
        </p:nvSpPr>
        <p:spPr>
          <a:xfrm>
            <a:off x="354934" y="3892340"/>
            <a:ext cx="28043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Texture2D Texture : register(t0)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E4E50-E2A1-1017-2F6F-6D971689E4FB}"/>
              </a:ext>
            </a:extLst>
          </p:cNvPr>
          <p:cNvSpPr txBox="1"/>
          <p:nvPr/>
        </p:nvSpPr>
        <p:spPr>
          <a:xfrm>
            <a:off x="354930" y="2656960"/>
            <a:ext cx="28043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Ресурси Шейдерів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FC2E9D-F664-A1A3-9373-BAD7C40302F0}"/>
              </a:ext>
            </a:extLst>
          </p:cNvPr>
          <p:cNvSpPr/>
          <p:nvPr/>
        </p:nvSpPr>
        <p:spPr>
          <a:xfrm>
            <a:off x="3675964" y="2052118"/>
            <a:ext cx="3193960" cy="4763771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52DA3-FBD6-EC53-9721-82875FE3C2D1}"/>
              </a:ext>
            </a:extLst>
          </p:cNvPr>
          <p:cNvSpPr txBox="1"/>
          <p:nvPr/>
        </p:nvSpPr>
        <p:spPr>
          <a:xfrm>
            <a:off x="3855498" y="2715955"/>
            <a:ext cx="283148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DB5AA-6F9F-6A01-37D9-5D9549FC4ECC}"/>
              </a:ext>
            </a:extLst>
          </p:cNvPr>
          <p:cNvSpPr txBox="1"/>
          <p:nvPr/>
        </p:nvSpPr>
        <p:spPr>
          <a:xfrm>
            <a:off x="3855498" y="2408178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5CA4B5-FB2C-CC38-A20D-7816E9E38D1A}"/>
              </a:ext>
            </a:extLst>
          </p:cNvPr>
          <p:cNvSpPr txBox="1"/>
          <p:nvPr/>
        </p:nvSpPr>
        <p:spPr>
          <a:xfrm>
            <a:off x="3672557" y="2050861"/>
            <a:ext cx="3193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Consolas" panose="020B0609020204030204" pitchFamily="49" charset="0"/>
              </a:rPr>
              <a:t>Графічний Підпис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71630-5804-3E51-72CF-91619F4BDC40}"/>
              </a:ext>
            </a:extLst>
          </p:cNvPr>
          <p:cNvSpPr/>
          <p:nvPr/>
        </p:nvSpPr>
        <p:spPr>
          <a:xfrm>
            <a:off x="3791757" y="2408178"/>
            <a:ext cx="2972456" cy="6177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9D46D-F5D4-6B03-2D71-62AC7861992A}"/>
              </a:ext>
            </a:extLst>
          </p:cNvPr>
          <p:cNvSpPr txBox="1"/>
          <p:nvPr/>
        </p:nvSpPr>
        <p:spPr>
          <a:xfrm>
            <a:off x="354933" y="3430675"/>
            <a:ext cx="28043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cbuffer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DirLightUniforms</a:t>
            </a:r>
            <a:r>
              <a:rPr lang="en-US" sz="1200" dirty="0">
                <a:latin typeface="Consolas" panose="020B0609020204030204" pitchFamily="49" charset="0"/>
              </a:rPr>
              <a:t> : register(b1)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A6C3BA-D076-6495-7145-F1F917C534C2}"/>
              </a:ext>
            </a:extLst>
          </p:cNvPr>
          <p:cNvSpPr txBox="1"/>
          <p:nvPr/>
        </p:nvSpPr>
        <p:spPr>
          <a:xfrm>
            <a:off x="354933" y="4354691"/>
            <a:ext cx="2804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StructuredBuffer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point_light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PointLightBuffer</a:t>
            </a:r>
            <a:r>
              <a:rPr lang="en-US" sz="1200" dirty="0">
                <a:latin typeface="Consolas" panose="020B0609020204030204" pitchFamily="49" charset="0"/>
              </a:rPr>
              <a:t> : register(t1)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91A6D-4790-DECC-ADF7-09812AB1083F}"/>
              </a:ext>
            </a:extLst>
          </p:cNvPr>
          <p:cNvSpPr txBox="1"/>
          <p:nvPr/>
        </p:nvSpPr>
        <p:spPr>
          <a:xfrm>
            <a:off x="7557301" y="4065411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Дескриптор </a:t>
            </a:r>
            <a:r>
              <a:rPr lang="en-US" sz="1400" dirty="0">
                <a:latin typeface="Consolas" panose="020B0609020204030204" pitchFamily="49" charset="0"/>
              </a:rPr>
              <a:t>CBV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E8C60F-9F4E-E4E4-F920-C45FC63150CE}"/>
              </a:ext>
            </a:extLst>
          </p:cNvPr>
          <p:cNvSpPr txBox="1"/>
          <p:nvPr/>
        </p:nvSpPr>
        <p:spPr>
          <a:xfrm>
            <a:off x="7557301" y="4373188"/>
            <a:ext cx="16424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B8761-E4FF-4517-D6DB-126990E9366E}"/>
              </a:ext>
            </a:extLst>
          </p:cNvPr>
          <p:cNvSpPr txBox="1"/>
          <p:nvPr/>
        </p:nvSpPr>
        <p:spPr>
          <a:xfrm>
            <a:off x="3855498" y="3388582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09A94-C79C-DDF7-AB10-652F53E7F8DB}"/>
              </a:ext>
            </a:extLst>
          </p:cNvPr>
          <p:cNvSpPr txBox="1"/>
          <p:nvPr/>
        </p:nvSpPr>
        <p:spPr>
          <a:xfrm>
            <a:off x="3855498" y="3080805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C6E00-4181-7566-52BF-D9C697A078D8}"/>
              </a:ext>
            </a:extLst>
          </p:cNvPr>
          <p:cNvSpPr txBox="1"/>
          <p:nvPr/>
        </p:nvSpPr>
        <p:spPr>
          <a:xfrm>
            <a:off x="3853790" y="5719758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CBV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111EA-6EE9-AA07-E618-948C951CCCBD}"/>
              </a:ext>
            </a:extLst>
          </p:cNvPr>
          <p:cNvSpPr/>
          <p:nvPr/>
        </p:nvSpPr>
        <p:spPr>
          <a:xfrm>
            <a:off x="3791757" y="3080805"/>
            <a:ext cx="2972456" cy="22717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738D4-71B2-1832-0E65-C834577A2FEF}"/>
              </a:ext>
            </a:extLst>
          </p:cNvPr>
          <p:cNvSpPr/>
          <p:nvPr/>
        </p:nvSpPr>
        <p:spPr>
          <a:xfrm>
            <a:off x="3791757" y="5416941"/>
            <a:ext cx="2972456" cy="13494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89F40-5021-1A0E-C11C-7F0C5607B5A7}"/>
              </a:ext>
            </a:extLst>
          </p:cNvPr>
          <p:cNvSpPr txBox="1"/>
          <p:nvPr/>
        </p:nvSpPr>
        <p:spPr>
          <a:xfrm>
            <a:off x="3853790" y="5402093"/>
            <a:ext cx="2831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Таблиця дескрипторів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EB4D9-ED10-D547-292C-7721C016C890}"/>
              </a:ext>
            </a:extLst>
          </p:cNvPr>
          <p:cNvSpPr/>
          <p:nvPr/>
        </p:nvSpPr>
        <p:spPr>
          <a:xfrm>
            <a:off x="7556806" y="3438605"/>
            <a:ext cx="1642438" cy="306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D820B-FF94-2AFC-B7BF-C86C546BD0F5}"/>
              </a:ext>
            </a:extLst>
          </p:cNvPr>
          <p:cNvSpPr/>
          <p:nvPr/>
        </p:nvSpPr>
        <p:spPr>
          <a:xfrm>
            <a:off x="7556806" y="3756460"/>
            <a:ext cx="1642438" cy="3074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F6A9-2A2E-C215-28FC-EA6E718C71E9}"/>
              </a:ext>
            </a:extLst>
          </p:cNvPr>
          <p:cNvSpPr txBox="1"/>
          <p:nvPr/>
        </p:nvSpPr>
        <p:spPr>
          <a:xfrm>
            <a:off x="3862242" y="4340222"/>
            <a:ext cx="28314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Consolas" panose="020B0609020204030204" pitchFamily="49" charset="0"/>
              </a:rPr>
              <a:t>Тип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SRV 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Кількість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uk-UA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Зсув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  <a:p>
            <a:pPr algn="ctr"/>
            <a:r>
              <a:rPr lang="uk-UA" sz="1400" dirty="0">
                <a:latin typeface="Consolas" panose="020B0609020204030204" pitchFamily="49" charset="0"/>
              </a:rPr>
              <a:t>Початковий регістр</a:t>
            </a:r>
            <a:r>
              <a:rPr lang="en-US" sz="1400" dirty="0">
                <a:latin typeface="Consolas" panose="020B0609020204030204" pitchFamily="49" charset="0"/>
              </a:rPr>
              <a:t>: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463046-CD05-2CA9-0E01-CF27579CDAE5}"/>
              </a:ext>
            </a:extLst>
          </p:cNvPr>
          <p:cNvSpPr/>
          <p:nvPr/>
        </p:nvSpPr>
        <p:spPr>
          <a:xfrm>
            <a:off x="3853788" y="3388724"/>
            <a:ext cx="2831486" cy="9469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011E29-F4C0-CD59-E2A0-FC932990468E}"/>
              </a:ext>
            </a:extLst>
          </p:cNvPr>
          <p:cNvSpPr/>
          <p:nvPr/>
        </p:nvSpPr>
        <p:spPr>
          <a:xfrm>
            <a:off x="3853788" y="4335735"/>
            <a:ext cx="2831486" cy="94693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BF063C-E287-1220-BA7C-0A8B0F51DF84}"/>
              </a:ext>
            </a:extLst>
          </p:cNvPr>
          <p:cNvSpPr/>
          <p:nvPr/>
        </p:nvSpPr>
        <p:spPr>
          <a:xfrm>
            <a:off x="3862242" y="5719758"/>
            <a:ext cx="2831486" cy="946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587FD-AC3B-4174-569B-5D1D602EE09F}"/>
              </a:ext>
            </a:extLst>
          </p:cNvPr>
          <p:cNvSpPr/>
          <p:nvPr/>
        </p:nvSpPr>
        <p:spPr>
          <a:xfrm>
            <a:off x="7556806" y="4057911"/>
            <a:ext cx="1642438" cy="3063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D21B57-953A-50C4-45FF-642EFDE746E3}"/>
              </a:ext>
            </a:extLst>
          </p:cNvPr>
          <p:cNvCxnSpPr>
            <a:cxnSpLocks/>
            <a:stCxn id="26" idx="1"/>
            <a:endCxn id="39" idx="3"/>
          </p:cNvCxnSpPr>
          <p:nvPr/>
        </p:nvCxnSpPr>
        <p:spPr>
          <a:xfrm flipH="1" flipV="1">
            <a:off x="3159324" y="3661508"/>
            <a:ext cx="694464" cy="2006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C132A6-2BF1-897F-BCF3-1C06993558D9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6686983" y="3234694"/>
            <a:ext cx="869823" cy="357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A9A7B5-5709-604B-F2D3-499D83124030}"/>
              </a:ext>
            </a:extLst>
          </p:cNvPr>
          <p:cNvCxnSpPr>
            <a:cxnSpLocks/>
          </p:cNvCxnSpPr>
          <p:nvPr/>
        </p:nvCxnSpPr>
        <p:spPr>
          <a:xfrm>
            <a:off x="7188868" y="4218142"/>
            <a:ext cx="3679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D289AA-978E-986C-225D-9758B431A1BC}"/>
              </a:ext>
            </a:extLst>
          </p:cNvPr>
          <p:cNvCxnSpPr>
            <a:cxnSpLocks/>
          </p:cNvCxnSpPr>
          <p:nvPr/>
        </p:nvCxnSpPr>
        <p:spPr>
          <a:xfrm>
            <a:off x="7188868" y="4211067"/>
            <a:ext cx="0" cy="13449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DB6D97-36A6-EF6C-CD13-25AD726E237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685275" y="5555982"/>
            <a:ext cx="5035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09C8AD-F77A-E90D-8DFD-35CE372AEDAD}"/>
              </a:ext>
            </a:extLst>
          </p:cNvPr>
          <p:cNvCxnSpPr>
            <a:cxnSpLocks/>
            <a:stCxn id="28" idx="1"/>
            <a:endCxn id="40" idx="3"/>
          </p:cNvCxnSpPr>
          <p:nvPr/>
        </p:nvCxnSpPr>
        <p:spPr>
          <a:xfrm flipH="1" flipV="1">
            <a:off x="3159325" y="4585524"/>
            <a:ext cx="694463" cy="2236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761767-B5EF-272F-4211-3E6173E0A44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159325" y="3195570"/>
            <a:ext cx="28255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4D79E5-816D-EBDC-D35D-EB54F12C18D4}"/>
              </a:ext>
            </a:extLst>
          </p:cNvPr>
          <p:cNvCxnSpPr>
            <a:cxnSpLocks/>
          </p:cNvCxnSpPr>
          <p:nvPr/>
        </p:nvCxnSpPr>
        <p:spPr>
          <a:xfrm>
            <a:off x="3441883" y="3188765"/>
            <a:ext cx="0" cy="30044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002137-3987-01E7-70BE-BBE75A856464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433431" y="6193225"/>
            <a:ext cx="42881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BBC9-F043-A93D-E1DD-7E01FFEE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Інші джерела світла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E0FA-69F3-D238-076D-C3DCAA42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1"/>
            <a:ext cx="5993148" cy="4000500"/>
          </a:xfrm>
        </p:spPr>
        <p:txBody>
          <a:bodyPr/>
          <a:lstStyle/>
          <a:p>
            <a:r>
              <a:rPr lang="uk-UA" b="1" dirty="0"/>
              <a:t>Прожектор</a:t>
            </a:r>
            <a:r>
              <a:rPr lang="en-US" b="1" dirty="0"/>
              <a:t>/spot light </a:t>
            </a:r>
            <a:r>
              <a:rPr lang="en-US" dirty="0"/>
              <a:t>– </a:t>
            </a:r>
            <a:r>
              <a:rPr lang="uk-UA" dirty="0"/>
              <a:t>це джерело світла яке випромінює конус світла від точки</a:t>
            </a:r>
            <a:endParaRPr lang="en-US" dirty="0"/>
          </a:p>
          <a:p>
            <a:pPr lvl="1"/>
            <a:r>
              <a:rPr lang="uk-UA" dirty="0"/>
              <a:t>Його часто використовують для моделювання ліхтарок</a:t>
            </a:r>
            <a:endParaRPr lang="en-US" dirty="0"/>
          </a:p>
          <a:p>
            <a:pPr lvl="1"/>
            <a:r>
              <a:rPr lang="uk-UA" dirty="0"/>
              <a:t>Іноді, можна проєктувати текстуру від такого джерела світла</a:t>
            </a:r>
            <a:endParaRPr lang="en-US" dirty="0"/>
          </a:p>
          <a:p>
            <a:pPr lvl="2"/>
            <a:r>
              <a:rPr lang="uk-UA" dirty="0"/>
              <a:t>Тоді називаємо це джерело </a:t>
            </a:r>
            <a:r>
              <a:rPr lang="uk-UA" b="1" dirty="0"/>
              <a:t>текстурованим прожектором</a:t>
            </a:r>
            <a:r>
              <a:rPr lang="en-US" b="1" dirty="0"/>
              <a:t>/textured spot light</a:t>
            </a:r>
          </a:p>
          <a:p>
            <a:r>
              <a:rPr lang="uk-UA" dirty="0"/>
              <a:t>Також існують </a:t>
            </a:r>
            <a:r>
              <a:rPr lang="uk-UA" b="1" dirty="0"/>
              <a:t>площинні джерела світла</a:t>
            </a:r>
            <a:r>
              <a:rPr lang="en-US" b="1" dirty="0"/>
              <a:t>/area lights </a:t>
            </a:r>
            <a:endParaRPr lang="uk-UA" b="1" dirty="0"/>
          </a:p>
          <a:p>
            <a:pPr lvl="1"/>
            <a:r>
              <a:rPr lang="uk-UA" dirty="0"/>
              <a:t>Це геометричні об</a:t>
            </a:r>
            <a:r>
              <a:rPr lang="en-US" dirty="0"/>
              <a:t>’</a:t>
            </a:r>
            <a:r>
              <a:rPr lang="uk-UA" dirty="0"/>
              <a:t>єкти, які випромінюють світло від їхної поверхні</a:t>
            </a:r>
          </a:p>
          <a:p>
            <a:pPr lvl="1"/>
            <a:r>
              <a:rPr lang="uk-UA" dirty="0"/>
              <a:t>Вони краще моделюють реальний світ, але їхню інтенсивність важче обчислити</a:t>
            </a:r>
            <a:endParaRPr lang="en-US" dirty="0"/>
          </a:p>
        </p:txBody>
      </p:sp>
      <p:pic>
        <p:nvPicPr>
          <p:cNvPr id="5" name="Picture 4" descr="A video game screen shot of an object pointing at a stone building&#10;&#10;Description automatically generated">
            <a:extLst>
              <a:ext uri="{FF2B5EF4-FFF2-40B4-BE49-F238E27FC236}">
                <a16:creationId xmlns:a16="http://schemas.microsoft.com/office/drawing/2014/main" id="{623E44C1-D7DC-935D-C8A2-B34D5E3B5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68" y="726801"/>
            <a:ext cx="3073400" cy="24587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6803EF-2235-F62C-C6E3-B9153D9AC243}"/>
              </a:ext>
            </a:extLst>
          </p:cNvPr>
          <p:cNvSpPr/>
          <p:nvPr/>
        </p:nvSpPr>
        <p:spPr>
          <a:xfrm>
            <a:off x="9790431" y="1432252"/>
            <a:ext cx="1082842" cy="99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A87FD4-4EB1-E5BC-A891-7D7C3515ACEC}"/>
              </a:ext>
            </a:extLst>
          </p:cNvPr>
          <p:cNvSpPr/>
          <p:nvPr/>
        </p:nvSpPr>
        <p:spPr>
          <a:xfrm>
            <a:off x="9441515" y="2217210"/>
            <a:ext cx="108284" cy="134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56010F-2E73-01EE-6CDF-EBBB5BC01A4D}"/>
              </a:ext>
            </a:extLst>
          </p:cNvPr>
          <p:cNvCxnSpPr>
            <a:stCxn id="7" idx="0"/>
            <a:endCxn id="6" idx="0"/>
          </p:cNvCxnSpPr>
          <p:nvPr/>
        </p:nvCxnSpPr>
        <p:spPr>
          <a:xfrm flipV="1">
            <a:off x="9495657" y="1432252"/>
            <a:ext cx="836195" cy="784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D09B06-6852-B8A5-EC2C-32C649C7E384}"/>
              </a:ext>
            </a:extLst>
          </p:cNvPr>
          <p:cNvCxnSpPr>
            <a:cxnSpLocks/>
            <a:stCxn id="7" idx="0"/>
            <a:endCxn id="6" idx="7"/>
          </p:cNvCxnSpPr>
          <p:nvPr/>
        </p:nvCxnSpPr>
        <p:spPr>
          <a:xfrm flipV="1">
            <a:off x="9495657" y="1578497"/>
            <a:ext cx="1219037" cy="638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3683EF-14C8-3D9E-D339-ED9E2CECC1D7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flipV="1">
            <a:off x="9457373" y="1578497"/>
            <a:ext cx="491637" cy="658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C9F9B8-8526-F345-499F-23548EAA790A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 flipV="1">
            <a:off x="9441515" y="1931563"/>
            <a:ext cx="348916" cy="353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C702F3-DAC7-73E8-D074-48C9AFE93F13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9441515" y="2284628"/>
            <a:ext cx="5074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5BA1F4-62A5-DF18-45AA-F7CC57C962C5}"/>
              </a:ext>
            </a:extLst>
          </p:cNvPr>
          <p:cNvCxnSpPr>
            <a:cxnSpLocks/>
            <a:stCxn id="7" idx="3"/>
            <a:endCxn id="6" idx="4"/>
          </p:cNvCxnSpPr>
          <p:nvPr/>
        </p:nvCxnSpPr>
        <p:spPr>
          <a:xfrm>
            <a:off x="9457373" y="2332300"/>
            <a:ext cx="874479" cy="98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ECD53-4F6B-F214-0D07-1E1A89DC47A4}"/>
              </a:ext>
            </a:extLst>
          </p:cNvPr>
          <p:cNvCxnSpPr>
            <a:cxnSpLocks/>
            <a:stCxn id="7" idx="7"/>
            <a:endCxn id="6" idx="6"/>
          </p:cNvCxnSpPr>
          <p:nvPr/>
        </p:nvCxnSpPr>
        <p:spPr>
          <a:xfrm flipV="1">
            <a:off x="9533941" y="1931563"/>
            <a:ext cx="1339332" cy="305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32DF6C-3A3D-A5EA-2883-78EFB10876AB}"/>
              </a:ext>
            </a:extLst>
          </p:cNvPr>
          <p:cNvCxnSpPr>
            <a:cxnSpLocks/>
            <a:stCxn id="7" idx="6"/>
            <a:endCxn id="6" idx="5"/>
          </p:cNvCxnSpPr>
          <p:nvPr/>
        </p:nvCxnSpPr>
        <p:spPr>
          <a:xfrm>
            <a:off x="9549799" y="2284628"/>
            <a:ext cx="11648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430D4CB-877B-B218-B4A2-045ACEC9737B}"/>
              </a:ext>
            </a:extLst>
          </p:cNvPr>
          <p:cNvSpPr/>
          <p:nvPr/>
        </p:nvSpPr>
        <p:spPr>
          <a:xfrm>
            <a:off x="7164783" y="1071211"/>
            <a:ext cx="1359569" cy="1564105"/>
          </a:xfrm>
          <a:custGeom>
            <a:avLst/>
            <a:gdLst>
              <a:gd name="connsiteX0" fmla="*/ 637674 w 1359569"/>
              <a:gd name="connsiteY0" fmla="*/ 0 h 1564105"/>
              <a:gd name="connsiteX1" fmla="*/ 0 w 1359569"/>
              <a:gd name="connsiteY1" fmla="*/ 1564105 h 1564105"/>
              <a:gd name="connsiteX2" fmla="*/ 1359569 w 1359569"/>
              <a:gd name="connsiteY2" fmla="*/ 1552074 h 1564105"/>
              <a:gd name="connsiteX3" fmla="*/ 637674 w 1359569"/>
              <a:gd name="connsiteY3" fmla="*/ 0 h 156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9569" h="1564105">
                <a:moveTo>
                  <a:pt x="637674" y="0"/>
                </a:moveTo>
                <a:lnTo>
                  <a:pt x="0" y="1564105"/>
                </a:lnTo>
                <a:lnTo>
                  <a:pt x="1359569" y="1552074"/>
                </a:lnTo>
                <a:lnTo>
                  <a:pt x="637674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367E24-D7FA-2F70-E4E4-C922A64CA442}"/>
              </a:ext>
            </a:extLst>
          </p:cNvPr>
          <p:cNvCxnSpPr>
            <a:cxnSpLocks/>
            <a:stCxn id="50" idx="0"/>
            <a:endCxn id="50" idx="2"/>
          </p:cNvCxnSpPr>
          <p:nvPr/>
        </p:nvCxnSpPr>
        <p:spPr>
          <a:xfrm>
            <a:off x="7802457" y="1071211"/>
            <a:ext cx="721895" cy="155207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BB61AB-7BC5-8756-CF67-3A0AB2AF7A28}"/>
              </a:ext>
            </a:extLst>
          </p:cNvPr>
          <p:cNvCxnSpPr>
            <a:cxnSpLocks/>
            <a:stCxn id="50" idx="0"/>
            <a:endCxn id="50" idx="1"/>
          </p:cNvCxnSpPr>
          <p:nvPr/>
        </p:nvCxnSpPr>
        <p:spPr>
          <a:xfrm flipH="1">
            <a:off x="7164783" y="1071211"/>
            <a:ext cx="637674" cy="15641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DF1847F-DBBF-0E06-1317-BE01A23DC5F2}"/>
              </a:ext>
            </a:extLst>
          </p:cNvPr>
          <p:cNvSpPr/>
          <p:nvPr/>
        </p:nvSpPr>
        <p:spPr>
          <a:xfrm>
            <a:off x="7994963" y="2148037"/>
            <a:ext cx="126332" cy="13234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7BF3DF-B6E2-4009-A758-3428E592ECED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7796441" y="1191528"/>
            <a:ext cx="261688" cy="956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641F41A8-31D8-949C-E6C8-4192ACD13B07}"/>
              </a:ext>
            </a:extLst>
          </p:cNvPr>
          <p:cNvSpPr/>
          <p:nvPr/>
        </p:nvSpPr>
        <p:spPr>
          <a:xfrm>
            <a:off x="7733275" y="1059180"/>
            <a:ext cx="126332" cy="1323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An object pointing at a brick wall&#10;&#10;Description automatically generated">
            <a:extLst>
              <a:ext uri="{FF2B5EF4-FFF2-40B4-BE49-F238E27FC236}">
                <a16:creationId xmlns:a16="http://schemas.microsoft.com/office/drawing/2014/main" id="{74C2EABD-A7ED-1CE7-32F8-9CD3052DC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11" y="3282569"/>
            <a:ext cx="2039514" cy="1686520"/>
          </a:xfrm>
          <a:prstGeom prst="rect">
            <a:avLst/>
          </a:prstGeom>
        </p:spPr>
      </p:pic>
      <p:pic>
        <p:nvPicPr>
          <p:cNvPr id="86" name="Picture 85" descr="A room with a large window&#10;&#10;Description automatically generated">
            <a:extLst>
              <a:ext uri="{FF2B5EF4-FFF2-40B4-BE49-F238E27FC236}">
                <a16:creationId xmlns:a16="http://schemas.microsoft.com/office/drawing/2014/main" id="{DF915FE6-BC53-C29C-F232-00520A2EF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97" y="5079093"/>
            <a:ext cx="3880184" cy="163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0" grpId="0" animBg="1"/>
      <p:bldP spid="76" grpId="0" animBg="1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6F2-E8ED-E94D-A859-04FF2BFB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Дзеркальне відбиття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F2E4-6A42-E547-93AC-930EC302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6208230" cy="1822663"/>
          </a:xfrm>
        </p:spPr>
        <p:txBody>
          <a:bodyPr/>
          <a:lstStyle/>
          <a:p>
            <a:r>
              <a:rPr lang="uk-UA" dirty="0"/>
              <a:t>Ми використовували мішаний колір світла та матеріалу, як колір дзеркального відбиття, але це якраз, не правильно</a:t>
            </a:r>
          </a:p>
          <a:p>
            <a:r>
              <a:rPr lang="uk-UA" dirty="0"/>
              <a:t>Тому дзеркальне відбиття повино відбивати колір світла, перед тим що воно мішається з матеріалом, бо це краще моделює те що бачимо у реальному світі</a:t>
            </a:r>
          </a:p>
        </p:txBody>
      </p:sp>
      <p:pic>
        <p:nvPicPr>
          <p:cNvPr id="5" name="Picture 4" descr="A group of tomatoes on a vine&#10;&#10;Description automatically generated">
            <a:extLst>
              <a:ext uri="{FF2B5EF4-FFF2-40B4-BE49-F238E27FC236}">
                <a16:creationId xmlns:a16="http://schemas.microsoft.com/office/drawing/2014/main" id="{9B945011-4E3A-9E74-7C6E-77AAC02A4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21" y="818147"/>
            <a:ext cx="4151418" cy="26108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9AA057-7CE0-2222-186B-0F9099C050BA}"/>
              </a:ext>
            </a:extLst>
          </p:cNvPr>
          <p:cNvSpPr/>
          <p:nvPr/>
        </p:nvSpPr>
        <p:spPr>
          <a:xfrm>
            <a:off x="8771021" y="2123573"/>
            <a:ext cx="571500" cy="55345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75DE3C-BD77-B4E4-95D8-464B7DE22C36}"/>
              </a:ext>
            </a:extLst>
          </p:cNvPr>
          <p:cNvSpPr/>
          <p:nvPr/>
        </p:nvSpPr>
        <p:spPr>
          <a:xfrm>
            <a:off x="8542421" y="1215189"/>
            <a:ext cx="493296" cy="47613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D30C2-543E-9208-827D-0A78C0B55068}"/>
              </a:ext>
            </a:extLst>
          </p:cNvPr>
          <p:cNvSpPr/>
          <p:nvPr/>
        </p:nvSpPr>
        <p:spPr>
          <a:xfrm>
            <a:off x="9991230" y="2202331"/>
            <a:ext cx="490791" cy="474696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E89B4C-FB97-F74B-DDFD-99A97F6116F8}"/>
              </a:ext>
            </a:extLst>
          </p:cNvPr>
          <p:cNvSpPr/>
          <p:nvPr/>
        </p:nvSpPr>
        <p:spPr>
          <a:xfrm>
            <a:off x="9421480" y="1771724"/>
            <a:ext cx="490791" cy="474696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B62215-8B68-CE63-9695-BA8FD62FFBA7}"/>
              </a:ext>
            </a:extLst>
          </p:cNvPr>
          <p:cNvSpPr/>
          <p:nvPr/>
        </p:nvSpPr>
        <p:spPr>
          <a:xfrm>
            <a:off x="10458084" y="2123573"/>
            <a:ext cx="490791" cy="474696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0931B-1450-F90A-2517-EDC009733B52}"/>
              </a:ext>
            </a:extLst>
          </p:cNvPr>
          <p:cNvSpPr txBox="1"/>
          <p:nvPr/>
        </p:nvSpPr>
        <p:spPr>
          <a:xfrm>
            <a:off x="8272709" y="3507758"/>
            <a:ext cx="3096356" cy="156966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Колір дзеркального відбиття білим, але матеріал має червоний колір. Якщо матеріал поглинає частину кольора світла, він не повинен відбивати білий колір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36B837-FE78-D32C-C3DF-963544EEB2FC}"/>
                  </a:ext>
                </a:extLst>
              </p:cNvPr>
              <p:cNvSpPr txBox="1"/>
              <p:nvPr/>
            </p:nvSpPr>
            <p:spPr>
              <a:xfrm>
                <a:off x="1303543" y="5833450"/>
                <a:ext cx="7660430" cy="377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𝑆𝑝𝑒𝑐𝑢𝑙𝑎𝑟𝐶𝑜𝑙𝑜𝑟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𝑆𝑝𝑒𝑐𝑢𝑙𝑎𝑟𝑆𝑡𝑟𝑒𝑛𝑔𝑡h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𝐿𝑖𝑔h𝑡𝐶𝑜𝑙𝑜𝑟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𝑆h𝑖𝑛𝑖𝑛𝑒𝑠𝑠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36B837-FE78-D32C-C3DF-963544EEB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43" y="5833450"/>
                <a:ext cx="7660430" cy="377091"/>
              </a:xfrm>
              <a:prstGeom prst="rect">
                <a:avLst/>
              </a:prstGeom>
              <a:blipFill>
                <a:blip r:embed="rId3"/>
                <a:stretch>
                  <a:fillRect t="-3226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D2B4BA7-F8B7-0D90-ED7D-A1631421AECB}"/>
              </a:ext>
            </a:extLst>
          </p:cNvPr>
          <p:cNvSpPr/>
          <p:nvPr/>
        </p:nvSpPr>
        <p:spPr>
          <a:xfrm>
            <a:off x="1344116" y="5775737"/>
            <a:ext cx="7555185" cy="6186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309D-B68A-1048-A1D9-0EF02DB0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30E3-6EEE-AFC2-7B89-5E34B9F7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52439" cy="4351337"/>
          </a:xfrm>
        </p:spPr>
        <p:txBody>
          <a:bodyPr/>
          <a:lstStyle/>
          <a:p>
            <a:r>
              <a:rPr lang="uk-UA" dirty="0"/>
              <a:t>У нашій програмі ми використовуємо цей самий напрямок світла для освітлювання кожного пікселя</a:t>
            </a:r>
          </a:p>
          <a:p>
            <a:pPr lvl="1"/>
            <a:r>
              <a:rPr lang="uk-UA" dirty="0"/>
              <a:t>Таке джерело світла називається </a:t>
            </a:r>
            <a:r>
              <a:rPr lang="uk-UA" b="1" dirty="0"/>
              <a:t>напрямленим світлом</a:t>
            </a:r>
            <a:r>
              <a:rPr lang="en-US" b="1" dirty="0"/>
              <a:t>/directional light</a:t>
            </a:r>
          </a:p>
          <a:p>
            <a:pPr lvl="1"/>
            <a:r>
              <a:rPr lang="uk-UA" dirty="0"/>
              <a:t>Інтенсивність світла однакова всюди, оскільки кожен промінь має той самий напрямок, тому його ширина не змінюється</a:t>
            </a:r>
          </a:p>
          <a:p>
            <a:r>
              <a:rPr lang="uk-UA" dirty="0"/>
              <a:t>Таке джерело світла ефективно моделює сонячне світло, де джерело світла дуже інтенсивне, але знаходиться дуже далеко від об</a:t>
            </a:r>
            <a:r>
              <a:rPr lang="en-US" dirty="0"/>
              <a:t>’</a:t>
            </a:r>
            <a:r>
              <a:rPr lang="uk-UA" dirty="0"/>
              <a:t>єкта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670FF-8790-138E-EF70-597D89631268}"/>
              </a:ext>
            </a:extLst>
          </p:cNvPr>
          <p:cNvCxnSpPr>
            <a:cxnSpLocks/>
          </p:cNvCxnSpPr>
          <p:nvPr/>
        </p:nvCxnSpPr>
        <p:spPr>
          <a:xfrm flipH="1">
            <a:off x="10858500" y="1449652"/>
            <a:ext cx="553453" cy="16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70801F-6A77-4046-6764-FB43D53B1DDD}"/>
              </a:ext>
            </a:extLst>
          </p:cNvPr>
          <p:cNvCxnSpPr>
            <a:cxnSpLocks/>
          </p:cNvCxnSpPr>
          <p:nvPr/>
        </p:nvCxnSpPr>
        <p:spPr>
          <a:xfrm flipV="1">
            <a:off x="10142621" y="2683774"/>
            <a:ext cx="715879" cy="3901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96A7A-A25B-AB35-25F4-028BF036BF3C}"/>
              </a:ext>
            </a:extLst>
          </p:cNvPr>
          <p:cNvCxnSpPr>
            <a:cxnSpLocks/>
          </p:cNvCxnSpPr>
          <p:nvPr/>
        </p:nvCxnSpPr>
        <p:spPr>
          <a:xfrm flipH="1" flipV="1">
            <a:off x="9763626" y="2744251"/>
            <a:ext cx="378994" cy="329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EBB0A-B454-821A-CD4C-D04B13B34C3A}"/>
              </a:ext>
            </a:extLst>
          </p:cNvPr>
          <p:cNvCxnSpPr>
            <a:cxnSpLocks/>
          </p:cNvCxnSpPr>
          <p:nvPr/>
        </p:nvCxnSpPr>
        <p:spPr>
          <a:xfrm flipV="1">
            <a:off x="9316455" y="2744251"/>
            <a:ext cx="447170" cy="1648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76837-BA91-E0B1-DE21-C35D4ECFD665}"/>
              </a:ext>
            </a:extLst>
          </p:cNvPr>
          <p:cNvCxnSpPr>
            <a:cxnSpLocks/>
          </p:cNvCxnSpPr>
          <p:nvPr/>
        </p:nvCxnSpPr>
        <p:spPr>
          <a:xfrm flipH="1" flipV="1">
            <a:off x="8885321" y="2150491"/>
            <a:ext cx="431133" cy="758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C2484B-3BD4-F3CB-1E23-5CF676988995}"/>
              </a:ext>
            </a:extLst>
          </p:cNvPr>
          <p:cNvCxnSpPr>
            <a:cxnSpLocks/>
          </p:cNvCxnSpPr>
          <p:nvPr/>
        </p:nvCxnSpPr>
        <p:spPr>
          <a:xfrm>
            <a:off x="8245886" y="1825379"/>
            <a:ext cx="631417" cy="325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8EDC67-7DB5-5435-D91B-9CF43C90836B}"/>
              </a:ext>
            </a:extLst>
          </p:cNvPr>
          <p:cNvCxnSpPr>
            <a:cxnSpLocks/>
          </p:cNvCxnSpPr>
          <p:nvPr/>
        </p:nvCxnSpPr>
        <p:spPr>
          <a:xfrm flipH="1">
            <a:off x="8059154" y="1825379"/>
            <a:ext cx="178714" cy="918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1C622B-EA48-301E-5DE6-22FFC06C0F57}"/>
              </a:ext>
            </a:extLst>
          </p:cNvPr>
          <p:cNvCxnSpPr/>
          <p:nvPr/>
        </p:nvCxnSpPr>
        <p:spPr>
          <a:xfrm flipH="1">
            <a:off x="8300943" y="650398"/>
            <a:ext cx="673768" cy="118785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74BEA-F1DC-6B89-D08B-4723A22E878A}"/>
              </a:ext>
            </a:extLst>
          </p:cNvPr>
          <p:cNvCxnSpPr>
            <a:cxnSpLocks/>
          </p:cNvCxnSpPr>
          <p:nvPr/>
        </p:nvCxnSpPr>
        <p:spPr>
          <a:xfrm flipH="1">
            <a:off x="8480261" y="613327"/>
            <a:ext cx="750139" cy="131997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0DE2F6-1704-ED59-BFBF-D49E960F4C69}"/>
              </a:ext>
            </a:extLst>
          </p:cNvPr>
          <p:cNvCxnSpPr>
            <a:cxnSpLocks/>
          </p:cNvCxnSpPr>
          <p:nvPr/>
        </p:nvCxnSpPr>
        <p:spPr>
          <a:xfrm flipH="1">
            <a:off x="8664944" y="627795"/>
            <a:ext cx="793646" cy="138792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1C273A-E035-3AC4-93E3-F04CB9DED196}"/>
              </a:ext>
            </a:extLst>
          </p:cNvPr>
          <p:cNvCxnSpPr>
            <a:cxnSpLocks/>
          </p:cNvCxnSpPr>
          <p:nvPr/>
        </p:nvCxnSpPr>
        <p:spPr>
          <a:xfrm flipH="1">
            <a:off x="8835388" y="613327"/>
            <a:ext cx="865588" cy="148080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085CCD-D336-4266-7F3B-0F83EE4BF88C}"/>
              </a:ext>
            </a:extLst>
          </p:cNvPr>
          <p:cNvCxnSpPr>
            <a:cxnSpLocks/>
          </p:cNvCxnSpPr>
          <p:nvPr/>
        </p:nvCxnSpPr>
        <p:spPr>
          <a:xfrm flipH="1">
            <a:off x="8987788" y="635650"/>
            <a:ext cx="927698" cy="161088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EEF697-8B28-C3BA-CFA9-59F5476000F4}"/>
              </a:ext>
            </a:extLst>
          </p:cNvPr>
          <p:cNvCxnSpPr>
            <a:cxnSpLocks/>
          </p:cNvCxnSpPr>
          <p:nvPr/>
        </p:nvCxnSpPr>
        <p:spPr>
          <a:xfrm flipH="1">
            <a:off x="9440979" y="613937"/>
            <a:ext cx="718428" cy="126674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219011-6393-8B23-E597-CE59D731FC3F}"/>
              </a:ext>
            </a:extLst>
          </p:cNvPr>
          <p:cNvCxnSpPr>
            <a:cxnSpLocks/>
          </p:cNvCxnSpPr>
          <p:nvPr/>
        </p:nvCxnSpPr>
        <p:spPr>
          <a:xfrm flipH="1">
            <a:off x="9590349" y="613327"/>
            <a:ext cx="765725" cy="132783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49F49F-1297-9677-DFFB-61F60E8BAE73}"/>
              </a:ext>
            </a:extLst>
          </p:cNvPr>
          <p:cNvCxnSpPr>
            <a:cxnSpLocks/>
          </p:cNvCxnSpPr>
          <p:nvPr/>
        </p:nvCxnSpPr>
        <p:spPr>
          <a:xfrm flipH="1">
            <a:off x="9719883" y="635650"/>
            <a:ext cx="775374" cy="136134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64DDA8-6055-3FD4-5644-9546C293FEC5}"/>
              </a:ext>
            </a:extLst>
          </p:cNvPr>
          <p:cNvCxnSpPr>
            <a:cxnSpLocks/>
          </p:cNvCxnSpPr>
          <p:nvPr/>
        </p:nvCxnSpPr>
        <p:spPr>
          <a:xfrm flipH="1">
            <a:off x="9889971" y="635650"/>
            <a:ext cx="813818" cy="145287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4905CF-8A4E-EDF8-14DA-E25E8EC7BD5F}"/>
              </a:ext>
            </a:extLst>
          </p:cNvPr>
          <p:cNvCxnSpPr>
            <a:cxnSpLocks/>
          </p:cNvCxnSpPr>
          <p:nvPr/>
        </p:nvCxnSpPr>
        <p:spPr>
          <a:xfrm flipH="1">
            <a:off x="9761314" y="635650"/>
            <a:ext cx="1176211" cy="210921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ACE363-0304-F980-4046-3CDBFF183E87}"/>
              </a:ext>
            </a:extLst>
          </p:cNvPr>
          <p:cNvCxnSpPr>
            <a:cxnSpLocks/>
          </p:cNvCxnSpPr>
          <p:nvPr/>
        </p:nvCxnSpPr>
        <p:spPr>
          <a:xfrm flipH="1">
            <a:off x="9934393" y="670527"/>
            <a:ext cx="1226402" cy="217857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4F8F6F-17B8-1DC8-32EB-AAA216460936}"/>
              </a:ext>
            </a:extLst>
          </p:cNvPr>
          <p:cNvCxnSpPr>
            <a:cxnSpLocks/>
          </p:cNvCxnSpPr>
          <p:nvPr/>
        </p:nvCxnSpPr>
        <p:spPr>
          <a:xfrm flipH="1">
            <a:off x="10443171" y="700518"/>
            <a:ext cx="930399" cy="160110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F43B68-03C4-86D4-DB6A-F15B8FD6E854}"/>
              </a:ext>
            </a:extLst>
          </p:cNvPr>
          <p:cNvCxnSpPr>
            <a:cxnSpLocks/>
          </p:cNvCxnSpPr>
          <p:nvPr/>
        </p:nvCxnSpPr>
        <p:spPr>
          <a:xfrm flipH="1">
            <a:off x="9097269" y="1573489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DB00E5-4327-8B23-ABC0-F206E9A9C603}"/>
              </a:ext>
            </a:extLst>
          </p:cNvPr>
          <p:cNvCxnSpPr>
            <a:cxnSpLocks/>
          </p:cNvCxnSpPr>
          <p:nvPr/>
        </p:nvCxnSpPr>
        <p:spPr>
          <a:xfrm flipH="1">
            <a:off x="9182419" y="1746709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EE1420-6968-9595-3B21-57A7803DF50B}"/>
              </a:ext>
            </a:extLst>
          </p:cNvPr>
          <p:cNvCxnSpPr>
            <a:cxnSpLocks/>
          </p:cNvCxnSpPr>
          <p:nvPr/>
        </p:nvCxnSpPr>
        <p:spPr>
          <a:xfrm flipH="1">
            <a:off x="9263004" y="1881292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DA6917-250A-C3DD-D3BB-7ACBB42FAAB4}"/>
              </a:ext>
            </a:extLst>
          </p:cNvPr>
          <p:cNvCxnSpPr>
            <a:cxnSpLocks/>
          </p:cNvCxnSpPr>
          <p:nvPr/>
        </p:nvCxnSpPr>
        <p:spPr>
          <a:xfrm flipH="1">
            <a:off x="9467445" y="1917245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057CA2D7-472C-9E11-A106-E59076372FBC}"/>
              </a:ext>
            </a:extLst>
          </p:cNvPr>
          <p:cNvSpPr/>
          <p:nvPr/>
        </p:nvSpPr>
        <p:spPr>
          <a:xfrm rot="19729452">
            <a:off x="9234478" y="1825379"/>
            <a:ext cx="631417" cy="49656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5243CB-448B-D164-6CF4-944D25B274AF}"/>
              </a:ext>
            </a:extLst>
          </p:cNvPr>
          <p:cNvCxnSpPr>
            <a:cxnSpLocks/>
          </p:cNvCxnSpPr>
          <p:nvPr/>
        </p:nvCxnSpPr>
        <p:spPr>
          <a:xfrm flipH="1">
            <a:off x="10045020" y="2088407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270F6F-58FB-7567-89FF-04354FE9ABFA}"/>
              </a:ext>
            </a:extLst>
          </p:cNvPr>
          <p:cNvCxnSpPr>
            <a:cxnSpLocks/>
          </p:cNvCxnSpPr>
          <p:nvPr/>
        </p:nvCxnSpPr>
        <p:spPr>
          <a:xfrm flipH="1">
            <a:off x="10328391" y="2036480"/>
            <a:ext cx="518720" cy="91014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291496-5437-E0B5-68C1-272978E60335}"/>
              </a:ext>
            </a:extLst>
          </p:cNvPr>
          <p:cNvCxnSpPr>
            <a:cxnSpLocks/>
          </p:cNvCxnSpPr>
          <p:nvPr/>
        </p:nvCxnSpPr>
        <p:spPr>
          <a:xfrm flipV="1">
            <a:off x="10858500" y="1618094"/>
            <a:ext cx="0" cy="1064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BF153CB-A635-F82F-0D61-2650303AC7FD}"/>
              </a:ext>
            </a:extLst>
          </p:cNvPr>
          <p:cNvSpPr/>
          <p:nvPr/>
        </p:nvSpPr>
        <p:spPr>
          <a:xfrm rot="831433">
            <a:off x="10292806" y="2302657"/>
            <a:ext cx="242158" cy="48727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treet with buildings on the side&#10;&#10;Description automatically generated">
            <a:extLst>
              <a:ext uri="{FF2B5EF4-FFF2-40B4-BE49-F238E27FC236}">
                <a16:creationId xmlns:a16="http://schemas.microsoft.com/office/drawing/2014/main" id="{CCD01E0D-53B1-9473-4985-B23EFD11A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82" y="3573380"/>
            <a:ext cx="3585411" cy="2334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C4FA0C-0941-1C40-2C22-FAB91C97A863}"/>
              </a:ext>
            </a:extLst>
          </p:cNvPr>
          <p:cNvCxnSpPr>
            <a:cxnSpLocks/>
          </p:cNvCxnSpPr>
          <p:nvPr/>
        </p:nvCxnSpPr>
        <p:spPr>
          <a:xfrm flipH="1">
            <a:off x="7841582" y="3874168"/>
            <a:ext cx="823362" cy="147187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5502C5-F55C-86E8-8AC1-D8E3D9F02CB7}"/>
              </a:ext>
            </a:extLst>
          </p:cNvPr>
          <p:cNvCxnSpPr>
            <a:cxnSpLocks/>
          </p:cNvCxnSpPr>
          <p:nvPr/>
        </p:nvCxnSpPr>
        <p:spPr>
          <a:xfrm flipH="1">
            <a:off x="8059154" y="3918143"/>
            <a:ext cx="796176" cy="142790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37614-A6CB-C70B-AA82-FB2D24755CC2}"/>
              </a:ext>
            </a:extLst>
          </p:cNvPr>
          <p:cNvCxnSpPr>
            <a:cxnSpLocks/>
          </p:cNvCxnSpPr>
          <p:nvPr/>
        </p:nvCxnSpPr>
        <p:spPr>
          <a:xfrm flipH="1">
            <a:off x="7613055" y="3852110"/>
            <a:ext cx="831035" cy="151812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03B4CD-9E58-2DDA-6495-15213E654E03}"/>
              </a:ext>
            </a:extLst>
          </p:cNvPr>
          <p:cNvCxnSpPr>
            <a:cxnSpLocks/>
          </p:cNvCxnSpPr>
          <p:nvPr/>
        </p:nvCxnSpPr>
        <p:spPr>
          <a:xfrm flipH="1">
            <a:off x="7370543" y="3874168"/>
            <a:ext cx="833489" cy="151415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16FE9-543D-F144-18C6-CF4E3E1CD08A}"/>
              </a:ext>
            </a:extLst>
          </p:cNvPr>
          <p:cNvCxnSpPr>
            <a:cxnSpLocks/>
          </p:cNvCxnSpPr>
          <p:nvPr/>
        </p:nvCxnSpPr>
        <p:spPr>
          <a:xfrm flipH="1">
            <a:off x="7073276" y="3874168"/>
            <a:ext cx="868084" cy="155827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8BBA2-243B-87EC-79CF-F5F69A5880FF}"/>
              </a:ext>
            </a:extLst>
          </p:cNvPr>
          <p:cNvCxnSpPr>
            <a:cxnSpLocks/>
          </p:cNvCxnSpPr>
          <p:nvPr/>
        </p:nvCxnSpPr>
        <p:spPr>
          <a:xfrm flipH="1">
            <a:off x="8324420" y="3893950"/>
            <a:ext cx="857999" cy="151406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CE40C3-C7BE-8E39-2B04-1CE4957306B1}"/>
              </a:ext>
            </a:extLst>
          </p:cNvPr>
          <p:cNvCxnSpPr>
            <a:cxnSpLocks/>
          </p:cNvCxnSpPr>
          <p:nvPr/>
        </p:nvCxnSpPr>
        <p:spPr>
          <a:xfrm flipH="1">
            <a:off x="6808971" y="3826042"/>
            <a:ext cx="889877" cy="158433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309D-B68A-1048-A1D9-0EF02DB0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30E3-6EEE-AFC2-7B89-5E34B9F7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94549" cy="4351337"/>
          </a:xfrm>
        </p:spPr>
        <p:txBody>
          <a:bodyPr/>
          <a:lstStyle/>
          <a:p>
            <a:r>
              <a:rPr lang="uk-UA" dirty="0"/>
              <a:t>Але існують інші джерела світла, які ми також можемо моделювати </a:t>
            </a:r>
          </a:p>
          <a:p>
            <a:r>
              <a:rPr lang="uk-UA" dirty="0"/>
              <a:t>Часто в іграх використовують </a:t>
            </a:r>
            <a:r>
              <a:rPr lang="uk-UA" b="1" dirty="0"/>
              <a:t>точкові джерела світла </a:t>
            </a:r>
            <a:r>
              <a:rPr lang="uk-UA" dirty="0"/>
              <a:t>або</a:t>
            </a:r>
            <a:r>
              <a:rPr lang="uk-UA" b="1" dirty="0"/>
              <a:t> точкове світло</a:t>
            </a:r>
            <a:r>
              <a:rPr lang="en-US" b="1" dirty="0"/>
              <a:t>/point lights</a:t>
            </a:r>
            <a:endParaRPr lang="uk-UA" b="1" dirty="0"/>
          </a:p>
          <a:p>
            <a:pPr lvl="1"/>
            <a:r>
              <a:rPr lang="uk-UA" dirty="0"/>
              <a:t>Це джерело світла є точкою, яка випромінює світло однаково у всіх напрямках</a:t>
            </a:r>
            <a:endParaRPr lang="en-US" dirty="0"/>
          </a:p>
          <a:p>
            <a:r>
              <a:rPr lang="uk-UA" dirty="0"/>
              <a:t>Інтенсивність світла зменшується з віддаленням об</a:t>
            </a:r>
            <a:r>
              <a:rPr lang="en-US" dirty="0"/>
              <a:t>’</a:t>
            </a:r>
            <a:r>
              <a:rPr lang="uk-UA" dirty="0"/>
              <a:t>єкта від джерела світла</a:t>
            </a:r>
          </a:p>
          <a:p>
            <a:pPr lvl="1"/>
            <a:r>
              <a:rPr lang="uk-UA" dirty="0"/>
              <a:t>Це так відбувається через те, що ширина променя збільшується, чим далі вона рухається, але інтенсивність залишається такою самою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A1F033-6930-9AF2-42A4-B8FC5CFAA058}"/>
              </a:ext>
            </a:extLst>
          </p:cNvPr>
          <p:cNvSpPr/>
          <p:nvPr/>
        </p:nvSpPr>
        <p:spPr>
          <a:xfrm>
            <a:off x="7387401" y="2967611"/>
            <a:ext cx="2580774" cy="1088858"/>
          </a:xfrm>
          <a:custGeom>
            <a:avLst/>
            <a:gdLst>
              <a:gd name="connsiteX0" fmla="*/ 2580774 w 2580774"/>
              <a:gd name="connsiteY0" fmla="*/ 565484 h 1088858"/>
              <a:gd name="connsiteX1" fmla="*/ 12032 w 2580774"/>
              <a:gd name="connsiteY1" fmla="*/ 0 h 1088858"/>
              <a:gd name="connsiteX2" fmla="*/ 0 w 2580774"/>
              <a:gd name="connsiteY2" fmla="*/ 1088858 h 1088858"/>
              <a:gd name="connsiteX3" fmla="*/ 2580774 w 2580774"/>
              <a:gd name="connsiteY3" fmla="*/ 565484 h 108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774" h="1088858">
                <a:moveTo>
                  <a:pt x="2580774" y="565484"/>
                </a:moveTo>
                <a:lnTo>
                  <a:pt x="12032" y="0"/>
                </a:lnTo>
                <a:lnTo>
                  <a:pt x="0" y="1088858"/>
                </a:lnTo>
                <a:lnTo>
                  <a:pt x="2580774" y="565484"/>
                </a:lnTo>
                <a:close/>
              </a:path>
            </a:pathLst>
          </a:cu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AE4514-C61B-76B1-444D-2AFD392344A8}"/>
              </a:ext>
            </a:extLst>
          </p:cNvPr>
          <p:cNvCxnSpPr>
            <a:cxnSpLocks/>
          </p:cNvCxnSpPr>
          <p:nvPr/>
        </p:nvCxnSpPr>
        <p:spPr>
          <a:xfrm flipH="1" flipV="1">
            <a:off x="7363111" y="2966121"/>
            <a:ext cx="2603939" cy="56460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97921-73C2-E64A-B922-42F76FA63B4B}"/>
              </a:ext>
            </a:extLst>
          </p:cNvPr>
          <p:cNvCxnSpPr>
            <a:cxnSpLocks/>
          </p:cNvCxnSpPr>
          <p:nvPr/>
        </p:nvCxnSpPr>
        <p:spPr>
          <a:xfrm flipH="1">
            <a:off x="7363111" y="3530728"/>
            <a:ext cx="2603939" cy="50620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n 17">
            <a:extLst>
              <a:ext uri="{FF2B5EF4-FFF2-40B4-BE49-F238E27FC236}">
                <a16:creationId xmlns:a16="http://schemas.microsoft.com/office/drawing/2014/main" id="{68EE9685-45F9-D970-16C3-6E29BBADFE49}"/>
              </a:ext>
            </a:extLst>
          </p:cNvPr>
          <p:cNvSpPr/>
          <p:nvPr/>
        </p:nvSpPr>
        <p:spPr>
          <a:xfrm>
            <a:off x="9761809" y="3336094"/>
            <a:ext cx="410481" cy="390141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F4A2F0-2337-7546-C8F7-A8DAD746EA78}"/>
              </a:ext>
            </a:extLst>
          </p:cNvPr>
          <p:cNvCxnSpPr>
            <a:cxnSpLocks/>
          </p:cNvCxnSpPr>
          <p:nvPr/>
        </p:nvCxnSpPr>
        <p:spPr>
          <a:xfrm>
            <a:off x="9001847" y="3324062"/>
            <a:ext cx="0" cy="3901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8E234D-737B-372C-4CBB-CFDDC9F6093C}"/>
              </a:ext>
            </a:extLst>
          </p:cNvPr>
          <p:cNvCxnSpPr>
            <a:cxnSpLocks/>
          </p:cNvCxnSpPr>
          <p:nvPr/>
        </p:nvCxnSpPr>
        <p:spPr>
          <a:xfrm>
            <a:off x="7519456" y="3014472"/>
            <a:ext cx="0" cy="9803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18206D-4DA6-FB30-6905-2FB4F5D79EE2}"/>
              </a:ext>
            </a:extLst>
          </p:cNvPr>
          <p:cNvSpPr txBox="1"/>
          <p:nvPr/>
        </p:nvSpPr>
        <p:spPr>
          <a:xfrm>
            <a:off x="8529785" y="3850068"/>
            <a:ext cx="2132197" cy="13234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Інтенсивність світла концентрується на обмеженій площі, тому вона з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являється інтенсивною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C3CF5-3C7C-DD43-7D2A-0F6A4ADFD786}"/>
              </a:ext>
            </a:extLst>
          </p:cNvPr>
          <p:cNvSpPr txBox="1"/>
          <p:nvPr/>
        </p:nvSpPr>
        <p:spPr>
          <a:xfrm>
            <a:off x="6358689" y="4244872"/>
            <a:ext cx="1966850" cy="206210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Інтенсивність світла залишається тією ж самою вздовж променя, проте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вона розподіляється на більшу площу, тому стає менш інтенсивною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EC916B-86A7-78AC-AAF1-EB2F1E06C98E}"/>
              </a:ext>
            </a:extLst>
          </p:cNvPr>
          <p:cNvCxnSpPr>
            <a:cxnSpLocks/>
          </p:cNvCxnSpPr>
          <p:nvPr/>
        </p:nvCxnSpPr>
        <p:spPr>
          <a:xfrm flipH="1">
            <a:off x="10858500" y="1449652"/>
            <a:ext cx="553453" cy="16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25095-B79F-88D3-D83B-EA4263DEDF66}"/>
              </a:ext>
            </a:extLst>
          </p:cNvPr>
          <p:cNvCxnSpPr>
            <a:cxnSpLocks/>
          </p:cNvCxnSpPr>
          <p:nvPr/>
        </p:nvCxnSpPr>
        <p:spPr>
          <a:xfrm flipV="1">
            <a:off x="10142621" y="2683774"/>
            <a:ext cx="715879" cy="3901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5533A-8036-5B39-7E9B-A3ACF831073F}"/>
              </a:ext>
            </a:extLst>
          </p:cNvPr>
          <p:cNvCxnSpPr>
            <a:cxnSpLocks/>
          </p:cNvCxnSpPr>
          <p:nvPr/>
        </p:nvCxnSpPr>
        <p:spPr>
          <a:xfrm flipH="1" flipV="1">
            <a:off x="9763626" y="2744251"/>
            <a:ext cx="378994" cy="329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45A252-9C05-BACF-2E88-E07BFF3BB3D7}"/>
              </a:ext>
            </a:extLst>
          </p:cNvPr>
          <p:cNvCxnSpPr>
            <a:cxnSpLocks/>
          </p:cNvCxnSpPr>
          <p:nvPr/>
        </p:nvCxnSpPr>
        <p:spPr>
          <a:xfrm flipV="1">
            <a:off x="9316455" y="2744251"/>
            <a:ext cx="447170" cy="1648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1E7AF1-A719-AF8B-3498-B432861FDA25}"/>
              </a:ext>
            </a:extLst>
          </p:cNvPr>
          <p:cNvCxnSpPr>
            <a:cxnSpLocks/>
          </p:cNvCxnSpPr>
          <p:nvPr/>
        </p:nvCxnSpPr>
        <p:spPr>
          <a:xfrm flipH="1" flipV="1">
            <a:off x="8885321" y="2150491"/>
            <a:ext cx="431133" cy="758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9C7220-F03A-43B9-4664-FB18B01A7F79}"/>
              </a:ext>
            </a:extLst>
          </p:cNvPr>
          <p:cNvCxnSpPr>
            <a:cxnSpLocks/>
          </p:cNvCxnSpPr>
          <p:nvPr/>
        </p:nvCxnSpPr>
        <p:spPr>
          <a:xfrm>
            <a:off x="8245886" y="1825379"/>
            <a:ext cx="631417" cy="325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28C1FF-2A51-A9B7-DD31-5EC5E46BD6B6}"/>
              </a:ext>
            </a:extLst>
          </p:cNvPr>
          <p:cNvCxnSpPr>
            <a:cxnSpLocks/>
          </p:cNvCxnSpPr>
          <p:nvPr/>
        </p:nvCxnSpPr>
        <p:spPr>
          <a:xfrm flipH="1">
            <a:off x="8059154" y="1825379"/>
            <a:ext cx="178714" cy="918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7E5543A-12D5-5B86-DD56-2944FBE6DB33}"/>
              </a:ext>
            </a:extLst>
          </p:cNvPr>
          <p:cNvSpPr/>
          <p:nvPr/>
        </p:nvSpPr>
        <p:spPr>
          <a:xfrm rot="19729452">
            <a:off x="9234478" y="1825379"/>
            <a:ext cx="631417" cy="49656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D5898-4DCF-1005-6EED-E40DB93C6D71}"/>
              </a:ext>
            </a:extLst>
          </p:cNvPr>
          <p:cNvCxnSpPr>
            <a:cxnSpLocks/>
          </p:cNvCxnSpPr>
          <p:nvPr/>
        </p:nvCxnSpPr>
        <p:spPr>
          <a:xfrm flipV="1">
            <a:off x="10858500" y="1618094"/>
            <a:ext cx="0" cy="1064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0470D8B-FEF8-F05B-F4C0-731F9480E880}"/>
              </a:ext>
            </a:extLst>
          </p:cNvPr>
          <p:cNvSpPr/>
          <p:nvPr/>
        </p:nvSpPr>
        <p:spPr>
          <a:xfrm rot="831433">
            <a:off x="10292806" y="2302657"/>
            <a:ext cx="242158" cy="48727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1C622B-EA48-301E-5DE6-22FFC06C0F57}"/>
              </a:ext>
            </a:extLst>
          </p:cNvPr>
          <p:cNvCxnSpPr>
            <a:cxnSpLocks/>
          </p:cNvCxnSpPr>
          <p:nvPr/>
        </p:nvCxnSpPr>
        <p:spPr>
          <a:xfrm flipH="1">
            <a:off x="8731876" y="1438270"/>
            <a:ext cx="361692" cy="63522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D34494A-6BA0-5789-CD3F-2DD20DA45A89}"/>
              </a:ext>
            </a:extLst>
          </p:cNvPr>
          <p:cNvSpPr/>
          <p:nvPr/>
        </p:nvSpPr>
        <p:spPr>
          <a:xfrm>
            <a:off x="8360119" y="757754"/>
            <a:ext cx="1437283" cy="1409202"/>
          </a:xfrm>
          <a:prstGeom prst="ellipse">
            <a:avLst/>
          </a:pr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4BF507-68C6-D8DC-1C12-A65030715181}"/>
              </a:ext>
            </a:extLst>
          </p:cNvPr>
          <p:cNvCxnSpPr>
            <a:cxnSpLocks/>
          </p:cNvCxnSpPr>
          <p:nvPr/>
        </p:nvCxnSpPr>
        <p:spPr>
          <a:xfrm flipH="1">
            <a:off x="8885321" y="1453639"/>
            <a:ext cx="208247" cy="69611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82476E-18D2-D522-C505-2619BC392365}"/>
              </a:ext>
            </a:extLst>
          </p:cNvPr>
          <p:cNvCxnSpPr>
            <a:cxnSpLocks/>
            <a:endCxn id="35" idx="4"/>
          </p:cNvCxnSpPr>
          <p:nvPr/>
        </p:nvCxnSpPr>
        <p:spPr>
          <a:xfrm flipH="1">
            <a:off x="9078761" y="1438270"/>
            <a:ext cx="14807" cy="72868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25DFA-507C-AAF3-622A-5E316ACA8099}"/>
              </a:ext>
            </a:extLst>
          </p:cNvPr>
          <p:cNvCxnSpPr>
            <a:cxnSpLocks/>
          </p:cNvCxnSpPr>
          <p:nvPr/>
        </p:nvCxnSpPr>
        <p:spPr>
          <a:xfrm>
            <a:off x="9090300" y="1473695"/>
            <a:ext cx="200695" cy="67606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010023-E52F-4C8D-A34B-3560AE3A8E4E}"/>
              </a:ext>
            </a:extLst>
          </p:cNvPr>
          <p:cNvCxnSpPr>
            <a:cxnSpLocks/>
          </p:cNvCxnSpPr>
          <p:nvPr/>
        </p:nvCxnSpPr>
        <p:spPr>
          <a:xfrm>
            <a:off x="9084162" y="1430621"/>
            <a:ext cx="355720" cy="56280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4E2176-A766-E651-F13C-EB42DA05626E}"/>
              </a:ext>
            </a:extLst>
          </p:cNvPr>
          <p:cNvCxnSpPr>
            <a:cxnSpLocks/>
            <a:endCxn id="35" idx="5"/>
          </p:cNvCxnSpPr>
          <p:nvPr/>
        </p:nvCxnSpPr>
        <p:spPr>
          <a:xfrm>
            <a:off x="9093568" y="1438270"/>
            <a:ext cx="493349" cy="52231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F16F84-F6B6-298B-7E9A-0FD74481573B}"/>
              </a:ext>
            </a:extLst>
          </p:cNvPr>
          <p:cNvCxnSpPr>
            <a:cxnSpLocks/>
          </p:cNvCxnSpPr>
          <p:nvPr/>
        </p:nvCxnSpPr>
        <p:spPr>
          <a:xfrm>
            <a:off x="9101585" y="1448754"/>
            <a:ext cx="616109" cy="29152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FCF2F7-6F05-A489-83A4-B32F3F69BBBF}"/>
              </a:ext>
            </a:extLst>
          </p:cNvPr>
          <p:cNvCxnSpPr>
            <a:cxnSpLocks/>
            <a:endCxn id="35" idx="6"/>
          </p:cNvCxnSpPr>
          <p:nvPr/>
        </p:nvCxnSpPr>
        <p:spPr>
          <a:xfrm>
            <a:off x="9082379" y="1447369"/>
            <a:ext cx="715023" cy="14986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5180CF-1A3A-0E9F-F0E6-ED4F334C56AB}"/>
              </a:ext>
            </a:extLst>
          </p:cNvPr>
          <p:cNvCxnSpPr>
            <a:cxnSpLocks/>
          </p:cNvCxnSpPr>
          <p:nvPr/>
        </p:nvCxnSpPr>
        <p:spPr>
          <a:xfrm flipV="1">
            <a:off x="9093568" y="1192006"/>
            <a:ext cx="635942" cy="24518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83AB13-9210-0325-E15C-16B11D2C13D9}"/>
              </a:ext>
            </a:extLst>
          </p:cNvPr>
          <p:cNvCxnSpPr>
            <a:cxnSpLocks/>
            <a:endCxn id="35" idx="7"/>
          </p:cNvCxnSpPr>
          <p:nvPr/>
        </p:nvCxnSpPr>
        <p:spPr>
          <a:xfrm flipV="1">
            <a:off x="9093567" y="964127"/>
            <a:ext cx="493350" cy="47932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442EB6-3746-67AA-B814-D836022A91C7}"/>
              </a:ext>
            </a:extLst>
          </p:cNvPr>
          <p:cNvCxnSpPr>
            <a:cxnSpLocks/>
            <a:endCxn id="35" idx="0"/>
          </p:cNvCxnSpPr>
          <p:nvPr/>
        </p:nvCxnSpPr>
        <p:spPr>
          <a:xfrm flipH="1" flipV="1">
            <a:off x="9078761" y="757754"/>
            <a:ext cx="8631" cy="67855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CB126F-1438-88BD-87E8-BAD52A7BBE66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8360119" y="1458245"/>
            <a:ext cx="724006" cy="411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65B7BD-0814-859E-3FB6-28EA1E8FE21C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570604" y="1453156"/>
            <a:ext cx="522963" cy="50742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E5CB85-B932-6C30-91E2-0B165B4A272B}"/>
              </a:ext>
            </a:extLst>
          </p:cNvPr>
          <p:cNvCxnSpPr>
            <a:cxnSpLocks/>
          </p:cNvCxnSpPr>
          <p:nvPr/>
        </p:nvCxnSpPr>
        <p:spPr>
          <a:xfrm flipH="1">
            <a:off x="8411052" y="1453156"/>
            <a:ext cx="682515" cy="26594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4FF6C2-AE7B-95D1-3C24-D2B79FE1A4CC}"/>
              </a:ext>
            </a:extLst>
          </p:cNvPr>
          <p:cNvCxnSpPr>
            <a:cxnSpLocks/>
          </p:cNvCxnSpPr>
          <p:nvPr/>
        </p:nvCxnSpPr>
        <p:spPr>
          <a:xfrm flipH="1" flipV="1">
            <a:off x="8431602" y="1148080"/>
            <a:ext cx="661965" cy="314275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85D082-BD5C-8757-0BF3-664AE8A3997F}"/>
              </a:ext>
            </a:extLst>
          </p:cNvPr>
          <p:cNvCxnSpPr>
            <a:cxnSpLocks/>
            <a:endCxn id="35" idx="1"/>
          </p:cNvCxnSpPr>
          <p:nvPr/>
        </p:nvCxnSpPr>
        <p:spPr>
          <a:xfrm flipH="1" flipV="1">
            <a:off x="8570604" y="964127"/>
            <a:ext cx="524450" cy="504994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214DAB-BF1C-1F32-8837-7FC8A2A363D2}"/>
              </a:ext>
            </a:extLst>
          </p:cNvPr>
          <p:cNvCxnSpPr>
            <a:cxnSpLocks/>
          </p:cNvCxnSpPr>
          <p:nvPr/>
        </p:nvCxnSpPr>
        <p:spPr>
          <a:xfrm flipH="1" flipV="1">
            <a:off x="8788003" y="803267"/>
            <a:ext cx="313581" cy="69510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ABB3C7-DB1D-082A-B2B2-55152209DF68}"/>
              </a:ext>
            </a:extLst>
          </p:cNvPr>
          <p:cNvCxnSpPr>
            <a:cxnSpLocks/>
          </p:cNvCxnSpPr>
          <p:nvPr/>
        </p:nvCxnSpPr>
        <p:spPr>
          <a:xfrm flipV="1">
            <a:off x="9060649" y="801015"/>
            <a:ext cx="279394" cy="72474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un 52">
            <a:extLst>
              <a:ext uri="{FF2B5EF4-FFF2-40B4-BE49-F238E27FC236}">
                <a16:creationId xmlns:a16="http://schemas.microsoft.com/office/drawing/2014/main" id="{003ADCFF-86F8-CCDA-67AB-9DA61DF6A212}"/>
              </a:ext>
            </a:extLst>
          </p:cNvPr>
          <p:cNvSpPr/>
          <p:nvPr/>
        </p:nvSpPr>
        <p:spPr>
          <a:xfrm>
            <a:off x="8891596" y="1263009"/>
            <a:ext cx="410481" cy="390141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BB4F2A-3FE6-0621-E5A1-1104F87B2F43}"/>
                  </a:ext>
                </a:extLst>
              </p:cNvPr>
              <p:cNvSpPr txBox="1"/>
              <p:nvPr/>
            </p:nvSpPr>
            <p:spPr>
              <a:xfrm>
                <a:off x="7705755" y="3372691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BB4F2A-3FE6-0621-E5A1-1104F87B2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55" y="3372691"/>
                <a:ext cx="159594" cy="276999"/>
              </a:xfrm>
              <a:prstGeom prst="rect">
                <a:avLst/>
              </a:prstGeom>
              <a:blipFill>
                <a:blip r:embed="rId2"/>
                <a:stretch>
                  <a:fillRect l="-30769" r="-269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6A2114-DFF5-ADC9-F8AA-A1213A25A59E}"/>
                  </a:ext>
                </a:extLst>
              </p:cNvPr>
              <p:cNvSpPr txBox="1"/>
              <p:nvPr/>
            </p:nvSpPr>
            <p:spPr>
              <a:xfrm>
                <a:off x="9158747" y="3387057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6A2114-DFF5-ADC9-F8AA-A1213A25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47" y="3387057"/>
                <a:ext cx="159594" cy="276999"/>
              </a:xfrm>
              <a:prstGeom prst="rect">
                <a:avLst/>
              </a:prstGeom>
              <a:blipFill>
                <a:blip r:embed="rId3"/>
                <a:stretch>
                  <a:fillRect l="-29630" r="-2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e 60">
            <a:extLst>
              <a:ext uri="{FF2B5EF4-FFF2-40B4-BE49-F238E27FC236}">
                <a16:creationId xmlns:a16="http://schemas.microsoft.com/office/drawing/2014/main" id="{4AA64C36-4CB2-A62F-BE96-5A58A1ED8623}"/>
              </a:ext>
            </a:extLst>
          </p:cNvPr>
          <p:cNvSpPr/>
          <p:nvPr/>
        </p:nvSpPr>
        <p:spPr>
          <a:xfrm>
            <a:off x="7543747" y="3014472"/>
            <a:ext cx="160881" cy="980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1E76464-CB93-337D-ACB2-B41B83CEB6DE}"/>
              </a:ext>
            </a:extLst>
          </p:cNvPr>
          <p:cNvSpPr/>
          <p:nvPr/>
        </p:nvSpPr>
        <p:spPr>
          <a:xfrm>
            <a:off x="9020662" y="3336093"/>
            <a:ext cx="160881" cy="38523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9A00F0A-53EA-C2E8-8CEF-43D6421F13B3}"/>
                  </a:ext>
                </a:extLst>
              </p:cNvPr>
              <p:cNvSpPr txBox="1"/>
              <p:nvPr/>
            </p:nvSpPr>
            <p:spPr>
              <a:xfrm>
                <a:off x="8378245" y="3377562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9A00F0A-53EA-C2E8-8CEF-43D6421F1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45" y="3377562"/>
                <a:ext cx="159594" cy="276999"/>
              </a:xfrm>
              <a:prstGeom prst="rect">
                <a:avLst/>
              </a:prstGeom>
              <a:blipFill>
                <a:blip r:embed="rId4"/>
                <a:stretch>
                  <a:fillRect l="-29630" r="-2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2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2" grpId="0" animBg="1"/>
      <p:bldP spid="23" grpId="0" animBg="1"/>
      <p:bldP spid="35" grpId="0" animBg="1"/>
      <p:bldP spid="53" grpId="0" animBg="1"/>
      <p:bldP spid="59" grpId="0"/>
      <p:bldP spid="60" grpId="0"/>
      <p:bldP spid="61" grpId="0" animBg="1"/>
      <p:bldP spid="62" grpId="0" animBg="1"/>
      <p:bldP spid="63" grpId="0"/>
      <p:bldP spid="6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309D-B68A-1048-A1D9-0EF02DB0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430E3-6EEE-AFC2-7B89-5E34B9F7E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289323" cy="4351337"/>
              </a:xfrm>
            </p:spPr>
            <p:txBody>
              <a:bodyPr/>
              <a:lstStyle/>
              <a:p>
                <a:r>
                  <a:rPr lang="uk-UA" dirty="0"/>
                  <a:t>Оскільки точкове світло рівномірно випромінює світло у всіх напрямках, можемо уявити, що всі інші промені також дійшли до відстанні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uk-UA" dirty="0"/>
                  <a:t>від точкового світла</a:t>
                </a:r>
              </a:p>
              <a:p>
                <a:pPr lvl="1"/>
                <a:r>
                  <a:rPr lang="uk-UA" dirty="0"/>
                  <a:t>Тоді вони разом формують коло з радіусом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uk-UA" dirty="0"/>
              </a:p>
              <a:p>
                <a:pPr lvl="1"/>
                <a:r>
                  <a:rPr lang="uk-UA" dirty="0"/>
                  <a:t>У тривимірному просторі вони формують сферу. Я буду усе малювати у двовимірному просторі, хоча формули виводитиму у тривимірному</a:t>
                </a:r>
                <a:endParaRPr lang="en-US" dirty="0"/>
              </a:p>
              <a:p>
                <a:r>
                  <a:rPr lang="uk-UA" dirty="0"/>
                  <a:t>Ця сфера вказує, скільки простору займає інтенсивність цього світла, коли воно знаходиться на відстані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uk-UA" dirty="0"/>
                  <a:t>від джерела світла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430E3-6EEE-AFC2-7B89-5E34B9F7E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289323" cy="4351337"/>
              </a:xfrm>
              <a:blipFill>
                <a:blip r:embed="rId2"/>
                <a:stretch>
                  <a:fillRect l="-230" t="-980" r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1C2FF610-395A-3F68-FDD5-8789C3DEF3D1}"/>
              </a:ext>
            </a:extLst>
          </p:cNvPr>
          <p:cNvSpPr/>
          <p:nvPr/>
        </p:nvSpPr>
        <p:spPr>
          <a:xfrm>
            <a:off x="9556012" y="1923068"/>
            <a:ext cx="1388308" cy="1383055"/>
          </a:xfrm>
          <a:prstGeom prst="ellipse">
            <a:avLst/>
          </a:prstGeom>
          <a:solidFill>
            <a:srgbClr val="F6791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1E9E97-6FDC-4D37-3022-081C0CDD91D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9759325" y="2614596"/>
            <a:ext cx="500732" cy="4889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FFDA894-7F9A-B5FF-CC8D-3CC39B05EBD7}"/>
              </a:ext>
            </a:extLst>
          </p:cNvPr>
          <p:cNvCxnSpPr>
            <a:cxnSpLocks/>
            <a:endCxn id="37" idx="5"/>
          </p:cNvCxnSpPr>
          <p:nvPr/>
        </p:nvCxnSpPr>
        <p:spPr>
          <a:xfrm>
            <a:off x="10260057" y="2614596"/>
            <a:ext cx="480950" cy="4889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A851C7C-A003-A752-1569-96C8EE3F276B}"/>
              </a:ext>
            </a:extLst>
          </p:cNvPr>
          <p:cNvCxnSpPr>
            <a:cxnSpLocks/>
            <a:endCxn id="37" idx="6"/>
          </p:cNvCxnSpPr>
          <p:nvPr/>
        </p:nvCxnSpPr>
        <p:spPr>
          <a:xfrm>
            <a:off x="10260057" y="2614596"/>
            <a:ext cx="684263" cy="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CBC9F16-DCF2-5EF4-DA68-DEA2752FAC54}"/>
              </a:ext>
            </a:extLst>
          </p:cNvPr>
          <p:cNvCxnSpPr>
            <a:cxnSpLocks/>
            <a:endCxn id="37" idx="7"/>
          </p:cNvCxnSpPr>
          <p:nvPr/>
        </p:nvCxnSpPr>
        <p:spPr>
          <a:xfrm flipV="1">
            <a:off x="10270679" y="2125612"/>
            <a:ext cx="470328" cy="4889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FF3B1AD-6FF3-0362-8B3E-95911D8E6FC4}"/>
              </a:ext>
            </a:extLst>
          </p:cNvPr>
          <p:cNvCxnSpPr>
            <a:cxnSpLocks/>
            <a:endCxn id="37" idx="0"/>
          </p:cNvCxnSpPr>
          <p:nvPr/>
        </p:nvCxnSpPr>
        <p:spPr>
          <a:xfrm flipH="1" flipV="1">
            <a:off x="10250166" y="1923068"/>
            <a:ext cx="9891" cy="69152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ECBA924-F79A-7888-50D9-F441B2351278}"/>
              </a:ext>
            </a:extLst>
          </p:cNvPr>
          <p:cNvCxnSpPr>
            <a:cxnSpLocks/>
            <a:endCxn id="37" idx="1"/>
          </p:cNvCxnSpPr>
          <p:nvPr/>
        </p:nvCxnSpPr>
        <p:spPr>
          <a:xfrm flipH="1" flipV="1">
            <a:off x="9759325" y="2125612"/>
            <a:ext cx="509627" cy="49778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02EEA8-DB88-CED3-F3FE-D8383B19CDDE}"/>
              </a:ext>
            </a:extLst>
          </p:cNvPr>
          <p:cNvCxnSpPr>
            <a:cxnSpLocks/>
            <a:endCxn id="37" idx="2"/>
          </p:cNvCxnSpPr>
          <p:nvPr/>
        </p:nvCxnSpPr>
        <p:spPr>
          <a:xfrm flipH="1">
            <a:off x="9556012" y="2612624"/>
            <a:ext cx="705772" cy="197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87D8ACE-A28D-8915-C08A-481A2D20B556}"/>
              </a:ext>
            </a:extLst>
          </p:cNvPr>
          <p:cNvCxnSpPr>
            <a:cxnSpLocks/>
            <a:endCxn id="37" idx="4"/>
          </p:cNvCxnSpPr>
          <p:nvPr/>
        </p:nvCxnSpPr>
        <p:spPr>
          <a:xfrm flipH="1">
            <a:off x="10250166" y="2614596"/>
            <a:ext cx="9891" cy="69152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BE666A4-B66C-B058-8DC2-8B2AB7EC380E}"/>
              </a:ext>
            </a:extLst>
          </p:cNvPr>
          <p:cNvCxnSpPr>
            <a:cxnSpLocks/>
          </p:cNvCxnSpPr>
          <p:nvPr/>
        </p:nvCxnSpPr>
        <p:spPr>
          <a:xfrm flipH="1">
            <a:off x="9668948" y="2616868"/>
            <a:ext cx="575941" cy="214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D9AFE11-585A-1772-3E36-5EB64E576602}"/>
                  </a:ext>
                </a:extLst>
              </p:cNvPr>
              <p:cNvSpPr txBox="1"/>
              <p:nvPr/>
            </p:nvSpPr>
            <p:spPr>
              <a:xfrm>
                <a:off x="9722838" y="2458014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D9AFE11-585A-1772-3E36-5EB64E57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838" y="2458014"/>
                <a:ext cx="255070" cy="276999"/>
              </a:xfrm>
              <a:prstGeom prst="rect">
                <a:avLst/>
              </a:prstGeom>
              <a:blipFill>
                <a:blip r:embed="rId3"/>
                <a:stretch>
                  <a:fillRect l="-11905" r="-476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Sun 115">
            <a:extLst>
              <a:ext uri="{FF2B5EF4-FFF2-40B4-BE49-F238E27FC236}">
                <a16:creationId xmlns:a16="http://schemas.microsoft.com/office/drawing/2014/main" id="{1E6F7F1E-D55D-BEE4-4AB5-BD026F3F0A67}"/>
              </a:ext>
            </a:extLst>
          </p:cNvPr>
          <p:cNvSpPr/>
          <p:nvPr/>
        </p:nvSpPr>
        <p:spPr>
          <a:xfrm>
            <a:off x="9929118" y="2287674"/>
            <a:ext cx="661879" cy="65384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F8926AB-92B2-0274-2EBE-7BFCD904D21F}"/>
                  </a:ext>
                </a:extLst>
              </p:cNvPr>
              <p:cNvSpPr txBox="1"/>
              <p:nvPr/>
            </p:nvSpPr>
            <p:spPr>
              <a:xfrm>
                <a:off x="10183353" y="2473477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F8926AB-92B2-0274-2EBE-7BFCD904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353" y="2473477"/>
                <a:ext cx="159594" cy="276999"/>
              </a:xfrm>
              <a:prstGeom prst="rect">
                <a:avLst/>
              </a:prstGeom>
              <a:blipFill>
                <a:blip r:embed="rId9"/>
                <a:stretch>
                  <a:fillRect l="-29630" r="-2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C91E2729-8AD2-940C-68FE-A99BEC3AB27B}"/>
              </a:ext>
            </a:extLst>
          </p:cNvPr>
          <p:cNvSpPr/>
          <p:nvPr/>
        </p:nvSpPr>
        <p:spPr>
          <a:xfrm>
            <a:off x="9551211" y="1925848"/>
            <a:ext cx="1388308" cy="13830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3734B7-7ADA-43F5-42DB-2BD5B42BF751}"/>
              </a:ext>
            </a:extLst>
          </p:cNvPr>
          <p:cNvSpPr/>
          <p:nvPr/>
        </p:nvSpPr>
        <p:spPr>
          <a:xfrm rot="5400000">
            <a:off x="8866231" y="2743403"/>
            <a:ext cx="212636" cy="36997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2B9992-ABC6-FB5A-A883-62AEA23ECDF3}"/>
                  </a:ext>
                </a:extLst>
              </p:cNvPr>
              <p:cNvSpPr txBox="1"/>
              <p:nvPr/>
            </p:nvSpPr>
            <p:spPr>
              <a:xfrm>
                <a:off x="8691958" y="4708412"/>
                <a:ext cx="524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2B9992-ABC6-FB5A-A883-62AEA23E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58" y="4708412"/>
                <a:ext cx="524503" cy="276999"/>
              </a:xfrm>
              <a:prstGeom prst="rect">
                <a:avLst/>
              </a:prstGeom>
              <a:blipFill>
                <a:blip r:embed="rId10"/>
                <a:stretch>
                  <a:fillRect l="-9302" r="-348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E551532-E203-F6F6-EF3B-42469F89C8EC}"/>
              </a:ext>
            </a:extLst>
          </p:cNvPr>
          <p:cNvSpPr/>
          <p:nvPr/>
        </p:nvSpPr>
        <p:spPr>
          <a:xfrm>
            <a:off x="7122693" y="4095656"/>
            <a:ext cx="3699711" cy="323469"/>
          </a:xfrm>
          <a:prstGeom prst="rect">
            <a:avLst/>
          </a:pr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8CE268-634D-28C0-E127-5F1EE59827C0}"/>
              </a:ext>
            </a:extLst>
          </p:cNvPr>
          <p:cNvCxnSpPr/>
          <p:nvPr/>
        </p:nvCxnSpPr>
        <p:spPr>
          <a:xfrm flipH="1">
            <a:off x="7122694" y="4421911"/>
            <a:ext cx="36997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3F75D3C-0417-5212-EAF0-B9915F885D4A}"/>
              </a:ext>
            </a:extLst>
          </p:cNvPr>
          <p:cNvSpPr/>
          <p:nvPr/>
        </p:nvSpPr>
        <p:spPr>
          <a:xfrm>
            <a:off x="9539684" y="2770212"/>
            <a:ext cx="129264" cy="1220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ABE44E-513A-9407-26F7-5F47DA5492F3}"/>
              </a:ext>
            </a:extLst>
          </p:cNvPr>
          <p:cNvSpPr/>
          <p:nvPr/>
        </p:nvSpPr>
        <p:spPr>
          <a:xfrm>
            <a:off x="8133994" y="4356055"/>
            <a:ext cx="129264" cy="1220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8ECA6-7DDF-930B-E585-D76DE9F40E1C}"/>
              </a:ext>
            </a:extLst>
          </p:cNvPr>
          <p:cNvSpPr txBox="1"/>
          <p:nvPr/>
        </p:nvSpPr>
        <p:spPr>
          <a:xfrm>
            <a:off x="11042512" y="4006809"/>
            <a:ext cx="104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Поверхня сфери світла</a:t>
            </a:r>
            <a:endParaRPr lang="en-US" sz="1600" dirty="0">
              <a:latin typeface="YouTube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961AA3-1DC2-3F6A-A544-E58D3D50C350}"/>
              </a:ext>
            </a:extLst>
          </p:cNvPr>
          <p:cNvCxnSpPr>
            <a:cxnSpLocks/>
          </p:cNvCxnSpPr>
          <p:nvPr/>
        </p:nvCxnSpPr>
        <p:spPr>
          <a:xfrm flipH="1">
            <a:off x="10822404" y="4422308"/>
            <a:ext cx="4208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A3577C-8620-31FD-9240-092FB28AC468}"/>
              </a:ext>
            </a:extLst>
          </p:cNvPr>
          <p:cNvCxnSpPr>
            <a:cxnSpLocks/>
          </p:cNvCxnSpPr>
          <p:nvPr/>
        </p:nvCxnSpPr>
        <p:spPr>
          <a:xfrm>
            <a:off x="10822404" y="4096182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EC36714-BA7B-768C-5572-5CA606B9785C}"/>
              </a:ext>
            </a:extLst>
          </p:cNvPr>
          <p:cNvCxnSpPr>
            <a:cxnSpLocks/>
          </p:cNvCxnSpPr>
          <p:nvPr/>
        </p:nvCxnSpPr>
        <p:spPr>
          <a:xfrm>
            <a:off x="10515415" y="4095656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40E4C4-54FA-960F-6429-F62657892160}"/>
              </a:ext>
            </a:extLst>
          </p:cNvPr>
          <p:cNvCxnSpPr>
            <a:cxnSpLocks/>
          </p:cNvCxnSpPr>
          <p:nvPr/>
        </p:nvCxnSpPr>
        <p:spPr>
          <a:xfrm>
            <a:off x="10193900" y="4096954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97D056-DE38-191B-3E12-CBF10E08508B}"/>
              </a:ext>
            </a:extLst>
          </p:cNvPr>
          <p:cNvCxnSpPr>
            <a:cxnSpLocks/>
          </p:cNvCxnSpPr>
          <p:nvPr/>
        </p:nvCxnSpPr>
        <p:spPr>
          <a:xfrm>
            <a:off x="9869690" y="4096954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093E55-A698-DC4C-2BC4-641E9C9930FE}"/>
              </a:ext>
            </a:extLst>
          </p:cNvPr>
          <p:cNvCxnSpPr>
            <a:cxnSpLocks/>
          </p:cNvCxnSpPr>
          <p:nvPr/>
        </p:nvCxnSpPr>
        <p:spPr>
          <a:xfrm>
            <a:off x="9554566" y="4095611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0CD1D20-BBB8-B232-BD0E-A8994FE26F63}"/>
              </a:ext>
            </a:extLst>
          </p:cNvPr>
          <p:cNvCxnSpPr>
            <a:cxnSpLocks/>
          </p:cNvCxnSpPr>
          <p:nvPr/>
        </p:nvCxnSpPr>
        <p:spPr>
          <a:xfrm>
            <a:off x="9247577" y="40950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AC572E-9496-B7E6-F0BB-C4FF9130E4E2}"/>
              </a:ext>
            </a:extLst>
          </p:cNvPr>
          <p:cNvCxnSpPr>
            <a:cxnSpLocks/>
          </p:cNvCxnSpPr>
          <p:nvPr/>
        </p:nvCxnSpPr>
        <p:spPr>
          <a:xfrm>
            <a:off x="8938940" y="4096383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473E71-2CC8-5D9D-9784-7D0145C95FB7}"/>
              </a:ext>
            </a:extLst>
          </p:cNvPr>
          <p:cNvCxnSpPr>
            <a:cxnSpLocks/>
          </p:cNvCxnSpPr>
          <p:nvPr/>
        </p:nvCxnSpPr>
        <p:spPr>
          <a:xfrm>
            <a:off x="8646928" y="40949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4E9FF1-8EC0-A673-ADE0-2059E8F04286}"/>
              </a:ext>
            </a:extLst>
          </p:cNvPr>
          <p:cNvCxnSpPr>
            <a:cxnSpLocks/>
          </p:cNvCxnSpPr>
          <p:nvPr/>
        </p:nvCxnSpPr>
        <p:spPr>
          <a:xfrm>
            <a:off x="8083496" y="40950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5A497C-380B-B527-D4D7-5D82D35B5CF9}"/>
              </a:ext>
            </a:extLst>
          </p:cNvPr>
          <p:cNvCxnSpPr>
            <a:cxnSpLocks/>
          </p:cNvCxnSpPr>
          <p:nvPr/>
        </p:nvCxnSpPr>
        <p:spPr>
          <a:xfrm>
            <a:off x="7770068" y="4094559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4DA385-6333-F963-6CA8-C4FE5A29F9BA}"/>
              </a:ext>
            </a:extLst>
          </p:cNvPr>
          <p:cNvCxnSpPr>
            <a:cxnSpLocks/>
          </p:cNvCxnSpPr>
          <p:nvPr/>
        </p:nvCxnSpPr>
        <p:spPr>
          <a:xfrm>
            <a:off x="7448553" y="4095857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F269AF5-D8ED-E640-09CA-B40B83D25AAF}"/>
              </a:ext>
            </a:extLst>
          </p:cNvPr>
          <p:cNvCxnSpPr>
            <a:cxnSpLocks/>
          </p:cNvCxnSpPr>
          <p:nvPr/>
        </p:nvCxnSpPr>
        <p:spPr>
          <a:xfrm>
            <a:off x="7130782" y="4095857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92FE2C-2359-73D7-0C5C-F7331C183E4B}"/>
              </a:ext>
            </a:extLst>
          </p:cNvPr>
          <p:cNvCxnSpPr>
            <a:cxnSpLocks/>
          </p:cNvCxnSpPr>
          <p:nvPr/>
        </p:nvCxnSpPr>
        <p:spPr>
          <a:xfrm>
            <a:off x="8364682" y="40949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9F42490-F944-23EC-94C9-7AE7E33A06E7}"/>
                  </a:ext>
                </a:extLst>
              </p:cNvPr>
              <p:cNvSpPr txBox="1"/>
              <p:nvPr/>
            </p:nvSpPr>
            <p:spPr>
              <a:xfrm>
                <a:off x="8938058" y="4094625"/>
                <a:ext cx="159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9F42490-F944-23EC-94C9-7AE7E33A0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058" y="4094625"/>
                <a:ext cx="159595" cy="276999"/>
              </a:xfrm>
              <a:prstGeom prst="rect">
                <a:avLst/>
              </a:prstGeom>
              <a:blipFill>
                <a:blip r:embed="rId11"/>
                <a:stretch>
                  <a:fillRect l="-30769" r="-2692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31FDA6FB-929B-CD07-1E06-A753F77600F3}"/>
              </a:ext>
            </a:extLst>
          </p:cNvPr>
          <p:cNvSpPr txBox="1"/>
          <p:nvPr/>
        </p:nvSpPr>
        <p:spPr>
          <a:xfrm>
            <a:off x="6824799" y="1923068"/>
            <a:ext cx="2410481" cy="13234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Цей вектор також функціонує як напрямок світла, якого нам також знадобиться для обчислення освітлення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B944FA-8FD5-94DA-C8A0-6AA8AC87594B}"/>
                  </a:ext>
                </a:extLst>
              </p:cNvPr>
              <p:cNvSpPr txBox="1"/>
              <p:nvPr/>
            </p:nvSpPr>
            <p:spPr>
              <a:xfrm>
                <a:off x="8691958" y="4711796"/>
                <a:ext cx="56117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B944FA-8FD5-94DA-C8A0-6AA8AC875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58" y="4711796"/>
                <a:ext cx="561179" cy="282450"/>
              </a:xfrm>
              <a:prstGeom prst="rect">
                <a:avLst/>
              </a:prstGeom>
              <a:blipFill>
                <a:blip r:embed="rId12"/>
                <a:stretch>
                  <a:fillRect l="-8696" r="-32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0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5" grpId="0"/>
      <p:bldP spid="117" grpId="0"/>
      <p:bldP spid="13" grpId="0" animBg="1"/>
      <p:bldP spid="18" grpId="0" animBg="1"/>
      <p:bldP spid="19" grpId="0"/>
      <p:bldP spid="19" grpId="1"/>
      <p:bldP spid="22" grpId="0" animBg="1"/>
      <p:bldP spid="29" grpId="0" animBg="1"/>
      <p:bldP spid="34" grpId="0"/>
      <p:bldP spid="63" grpId="0"/>
      <p:bldP spid="67" grpId="0" animBg="1"/>
      <p:bldP spid="67" grpId="1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309D-B68A-1048-A1D9-0EF02DB0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430E3-6EEE-AFC2-7B89-5E34B9F7E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799"/>
                <a:ext cx="5289323" cy="3710315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А що відбувається якщо збільшимо радіус сфери на 2</a:t>
                </a:r>
                <a:r>
                  <a:rPr lang="en-US" dirty="0"/>
                  <a:t>?</a:t>
                </a:r>
              </a:p>
              <a:p>
                <a:r>
                  <a:rPr lang="uk-UA" dirty="0"/>
                  <a:t>Це спостереження називається </a:t>
                </a:r>
                <a:r>
                  <a:rPr lang="uk-UA" b="1" dirty="0"/>
                  <a:t>законом оберненого квадрата</a:t>
                </a:r>
                <a:r>
                  <a:rPr lang="en-US" b="1" dirty="0"/>
                  <a:t>/inverse square law</a:t>
                </a:r>
              </a:p>
              <a:p>
                <a:pPr lvl="1"/>
                <a:r>
                  <a:rPr lang="uk-UA" dirty="0"/>
                  <a:t>Він вказує на те, що інтенсивність нашої точки пропорційна до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відстан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 dirty="0" smtClean="0">
                            <a:latin typeface="Cambria Math" panose="02040503050406030204" pitchFamily="18" charset="0"/>
                          </a:rPr>
                          <m:t>ь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uk-UA" dirty="0"/>
                  <a:t>У практичних аплікаціях, цей закон надає результати, які близькі до реального світу, тому ми просто його застосовуємо як нашу формулу</a:t>
                </a:r>
                <a:endParaRPr lang="en-US" dirty="0"/>
              </a:p>
              <a:p>
                <a:pPr lvl="1"/>
                <a:r>
                  <a:rPr lang="uk-UA" dirty="0"/>
                  <a:t>Цю формулу іноді називають </a:t>
                </a:r>
                <a:r>
                  <a:rPr lang="uk-UA" b="1" dirty="0"/>
                  <a:t>формулою ослаблення світла</a:t>
                </a:r>
                <a:r>
                  <a:rPr lang="en-US" b="1" dirty="0"/>
                  <a:t>/light attenuation formula</a:t>
                </a:r>
                <a:endParaRPr lang="uk-UA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430E3-6EEE-AFC2-7B89-5E34B9F7E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799"/>
                <a:ext cx="5289323" cy="3710315"/>
              </a:xfrm>
              <a:blipFill>
                <a:blip r:embed="rId2"/>
                <a:stretch>
                  <a:fillRect l="-230" t="-1149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1C2FF610-395A-3F68-FDD5-8789C3DEF3D1}"/>
              </a:ext>
            </a:extLst>
          </p:cNvPr>
          <p:cNvSpPr/>
          <p:nvPr/>
        </p:nvSpPr>
        <p:spPr>
          <a:xfrm>
            <a:off x="9052346" y="1391572"/>
            <a:ext cx="2446987" cy="2450592"/>
          </a:xfrm>
          <a:prstGeom prst="ellipse">
            <a:avLst/>
          </a:prstGeom>
          <a:solidFill>
            <a:srgbClr val="F67912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1E9E97-6FDC-4D37-3022-081C0CDD91D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9410699" y="2370552"/>
            <a:ext cx="1086115" cy="1112731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FFDA894-7F9A-B5FF-CC8D-3CC39B05EBD7}"/>
              </a:ext>
            </a:extLst>
          </p:cNvPr>
          <p:cNvCxnSpPr>
            <a:cxnSpLocks/>
            <a:endCxn id="37" idx="5"/>
          </p:cNvCxnSpPr>
          <p:nvPr/>
        </p:nvCxnSpPr>
        <p:spPr>
          <a:xfrm>
            <a:off x="10273362" y="2612155"/>
            <a:ext cx="867618" cy="87112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A851C7C-A003-A752-1569-96C8EE3F276B}"/>
              </a:ext>
            </a:extLst>
          </p:cNvPr>
          <p:cNvCxnSpPr>
            <a:cxnSpLocks/>
            <a:endCxn id="37" idx="6"/>
          </p:cNvCxnSpPr>
          <p:nvPr/>
        </p:nvCxnSpPr>
        <p:spPr>
          <a:xfrm flipV="1">
            <a:off x="10244889" y="2616868"/>
            <a:ext cx="1254444" cy="2671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CBC9F16-DCF2-5EF4-DA68-DEA2752FAC54}"/>
              </a:ext>
            </a:extLst>
          </p:cNvPr>
          <p:cNvCxnSpPr>
            <a:cxnSpLocks/>
            <a:endCxn id="37" idx="7"/>
          </p:cNvCxnSpPr>
          <p:nvPr/>
        </p:nvCxnSpPr>
        <p:spPr>
          <a:xfrm flipV="1">
            <a:off x="10286395" y="1750453"/>
            <a:ext cx="854585" cy="861702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FF3B1AD-6FF3-0362-8B3E-95911D8E6FC4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10273362" y="1391572"/>
            <a:ext cx="2478" cy="1288398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ECBA924-F79A-7888-50D9-F441B2351278}"/>
              </a:ext>
            </a:extLst>
          </p:cNvPr>
          <p:cNvCxnSpPr>
            <a:cxnSpLocks/>
            <a:endCxn id="37" idx="1"/>
          </p:cNvCxnSpPr>
          <p:nvPr/>
        </p:nvCxnSpPr>
        <p:spPr>
          <a:xfrm flipH="1" flipV="1">
            <a:off x="9410699" y="1750453"/>
            <a:ext cx="834190" cy="849567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02EEA8-DB88-CED3-F3FE-D8383B19CDDE}"/>
              </a:ext>
            </a:extLst>
          </p:cNvPr>
          <p:cNvCxnSpPr>
            <a:cxnSpLocks/>
            <a:endCxn id="37" idx="2"/>
          </p:cNvCxnSpPr>
          <p:nvPr/>
        </p:nvCxnSpPr>
        <p:spPr>
          <a:xfrm flipH="1">
            <a:off x="9052346" y="2612155"/>
            <a:ext cx="1192543" cy="471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87D8ACE-A28D-8915-C08A-481A2D20B556}"/>
              </a:ext>
            </a:extLst>
          </p:cNvPr>
          <p:cNvCxnSpPr>
            <a:cxnSpLocks/>
            <a:endCxn id="37" idx="4"/>
          </p:cNvCxnSpPr>
          <p:nvPr/>
        </p:nvCxnSpPr>
        <p:spPr>
          <a:xfrm>
            <a:off x="10275840" y="2612155"/>
            <a:ext cx="0" cy="1230009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BE666A4-B66C-B058-8DC2-8B2AB7EC380E}"/>
              </a:ext>
            </a:extLst>
          </p:cNvPr>
          <p:cNvCxnSpPr>
            <a:cxnSpLocks/>
          </p:cNvCxnSpPr>
          <p:nvPr/>
        </p:nvCxnSpPr>
        <p:spPr>
          <a:xfrm flipH="1">
            <a:off x="9214810" y="2616868"/>
            <a:ext cx="1030079" cy="443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D9AFE11-585A-1772-3E36-5EB64E576602}"/>
                  </a:ext>
                </a:extLst>
              </p:cNvPr>
              <p:cNvSpPr txBox="1"/>
              <p:nvPr/>
            </p:nvSpPr>
            <p:spPr>
              <a:xfrm>
                <a:off x="9289521" y="2600020"/>
                <a:ext cx="3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D9AFE11-585A-1772-3E36-5EB64E57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521" y="2600020"/>
                <a:ext cx="383310" cy="276999"/>
              </a:xfrm>
              <a:prstGeom prst="rect">
                <a:avLst/>
              </a:prstGeom>
              <a:blipFill>
                <a:blip r:embed="rId3"/>
                <a:stretch>
                  <a:fillRect l="-14286" r="-317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Sun 115">
            <a:extLst>
              <a:ext uri="{FF2B5EF4-FFF2-40B4-BE49-F238E27FC236}">
                <a16:creationId xmlns:a16="http://schemas.microsoft.com/office/drawing/2014/main" id="{1E6F7F1E-D55D-BEE4-4AB5-BD026F3F0A67}"/>
              </a:ext>
            </a:extLst>
          </p:cNvPr>
          <p:cNvSpPr/>
          <p:nvPr/>
        </p:nvSpPr>
        <p:spPr>
          <a:xfrm>
            <a:off x="9929118" y="2287674"/>
            <a:ext cx="661879" cy="653845"/>
          </a:xfrm>
          <a:prstGeom prst="sun">
            <a:avLst/>
          </a:prstGeom>
          <a:solidFill>
            <a:srgbClr val="F679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3734B7-7ADA-43F5-42DB-2BD5B42BF751}"/>
              </a:ext>
            </a:extLst>
          </p:cNvPr>
          <p:cNvSpPr/>
          <p:nvPr/>
        </p:nvSpPr>
        <p:spPr>
          <a:xfrm rot="5400000">
            <a:off x="8866231" y="2743403"/>
            <a:ext cx="212636" cy="36997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2B9992-ABC6-FB5A-A883-62AEA23ECDF3}"/>
                  </a:ext>
                </a:extLst>
              </p:cNvPr>
              <p:cNvSpPr txBox="1"/>
              <p:nvPr/>
            </p:nvSpPr>
            <p:spPr>
              <a:xfrm>
                <a:off x="8691958" y="4708412"/>
                <a:ext cx="1166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2B9992-ABC6-FB5A-A883-62AEA23E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58" y="4708412"/>
                <a:ext cx="1166473" cy="276999"/>
              </a:xfrm>
              <a:prstGeom prst="rect">
                <a:avLst/>
              </a:prstGeom>
              <a:blipFill>
                <a:blip r:embed="rId4"/>
                <a:stretch>
                  <a:fillRect l="-4188" r="-157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FBD8BD5C-E153-635D-6A40-A507F54EA53A}"/>
              </a:ext>
            </a:extLst>
          </p:cNvPr>
          <p:cNvSpPr/>
          <p:nvPr/>
        </p:nvSpPr>
        <p:spPr>
          <a:xfrm>
            <a:off x="9062901" y="1402938"/>
            <a:ext cx="2446987" cy="245059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3F75D3C-0417-5212-EAF0-B9915F885D4A}"/>
              </a:ext>
            </a:extLst>
          </p:cNvPr>
          <p:cNvSpPr/>
          <p:nvPr/>
        </p:nvSpPr>
        <p:spPr>
          <a:xfrm>
            <a:off x="9085546" y="3024425"/>
            <a:ext cx="129264" cy="1220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2D4EDBC-A9D6-6063-AEF4-C85465468B00}"/>
                  </a:ext>
                </a:extLst>
              </p:cNvPr>
              <p:cNvSpPr txBox="1"/>
              <p:nvPr/>
            </p:nvSpPr>
            <p:spPr>
              <a:xfrm>
                <a:off x="8704461" y="5037471"/>
                <a:ext cx="1248803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2D4EDBC-A9D6-6063-AEF4-C8546546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461" y="5037471"/>
                <a:ext cx="1248803" cy="282450"/>
              </a:xfrm>
              <a:prstGeom prst="rect">
                <a:avLst/>
              </a:prstGeom>
              <a:blipFill>
                <a:blip r:embed="rId5"/>
                <a:stretch>
                  <a:fillRect l="-1463" r="-48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AD5AD71-7150-8C36-A8CA-B3A0585F163E}"/>
              </a:ext>
            </a:extLst>
          </p:cNvPr>
          <p:cNvSpPr/>
          <p:nvPr/>
        </p:nvSpPr>
        <p:spPr>
          <a:xfrm>
            <a:off x="7122693" y="4095656"/>
            <a:ext cx="3699711" cy="323469"/>
          </a:xfrm>
          <a:prstGeom prst="rect">
            <a:avLst/>
          </a:prstGeom>
          <a:solidFill>
            <a:srgbClr val="F6791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B5344-6536-B6F7-A8E3-13BC4D9D0184}"/>
              </a:ext>
            </a:extLst>
          </p:cNvPr>
          <p:cNvCxnSpPr/>
          <p:nvPr/>
        </p:nvCxnSpPr>
        <p:spPr>
          <a:xfrm flipH="1">
            <a:off x="7122694" y="4421911"/>
            <a:ext cx="369971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51A5DDB-8AB4-B51F-2273-9A5D2880EE8F}"/>
              </a:ext>
            </a:extLst>
          </p:cNvPr>
          <p:cNvSpPr/>
          <p:nvPr/>
        </p:nvSpPr>
        <p:spPr>
          <a:xfrm>
            <a:off x="8133994" y="4356055"/>
            <a:ext cx="129264" cy="1220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92179D-871C-7F56-5ABE-E1A1C83C3584}"/>
              </a:ext>
            </a:extLst>
          </p:cNvPr>
          <p:cNvCxnSpPr>
            <a:cxnSpLocks/>
          </p:cNvCxnSpPr>
          <p:nvPr/>
        </p:nvCxnSpPr>
        <p:spPr>
          <a:xfrm>
            <a:off x="10822404" y="4096182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F60C8E-0EAD-5E59-2703-4B511A7E969F}"/>
              </a:ext>
            </a:extLst>
          </p:cNvPr>
          <p:cNvCxnSpPr>
            <a:cxnSpLocks/>
          </p:cNvCxnSpPr>
          <p:nvPr/>
        </p:nvCxnSpPr>
        <p:spPr>
          <a:xfrm>
            <a:off x="10515415" y="4095656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0C708-ED91-8254-93F8-FB0B0EB66728}"/>
              </a:ext>
            </a:extLst>
          </p:cNvPr>
          <p:cNvCxnSpPr>
            <a:cxnSpLocks/>
          </p:cNvCxnSpPr>
          <p:nvPr/>
        </p:nvCxnSpPr>
        <p:spPr>
          <a:xfrm>
            <a:off x="10193900" y="4096954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CD4947-164D-66E7-375C-949794EA3611}"/>
              </a:ext>
            </a:extLst>
          </p:cNvPr>
          <p:cNvCxnSpPr>
            <a:cxnSpLocks/>
          </p:cNvCxnSpPr>
          <p:nvPr/>
        </p:nvCxnSpPr>
        <p:spPr>
          <a:xfrm>
            <a:off x="9869690" y="4096954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7C1907-B3F0-4BDC-ADF9-1E325342B9FF}"/>
              </a:ext>
            </a:extLst>
          </p:cNvPr>
          <p:cNvCxnSpPr>
            <a:cxnSpLocks/>
          </p:cNvCxnSpPr>
          <p:nvPr/>
        </p:nvCxnSpPr>
        <p:spPr>
          <a:xfrm>
            <a:off x="9554566" y="4095611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4E477E-8263-7D04-982A-E25051E87268}"/>
              </a:ext>
            </a:extLst>
          </p:cNvPr>
          <p:cNvCxnSpPr>
            <a:cxnSpLocks/>
          </p:cNvCxnSpPr>
          <p:nvPr/>
        </p:nvCxnSpPr>
        <p:spPr>
          <a:xfrm>
            <a:off x="9247577" y="40950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A2EAA-0326-DB2F-11FF-CF1CDEEFA338}"/>
              </a:ext>
            </a:extLst>
          </p:cNvPr>
          <p:cNvCxnSpPr>
            <a:cxnSpLocks/>
          </p:cNvCxnSpPr>
          <p:nvPr/>
        </p:nvCxnSpPr>
        <p:spPr>
          <a:xfrm>
            <a:off x="8938940" y="4096383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F22DD5-A904-297C-AA17-1E90C51D63FC}"/>
              </a:ext>
            </a:extLst>
          </p:cNvPr>
          <p:cNvCxnSpPr>
            <a:cxnSpLocks/>
          </p:cNvCxnSpPr>
          <p:nvPr/>
        </p:nvCxnSpPr>
        <p:spPr>
          <a:xfrm>
            <a:off x="8646928" y="40949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805A1-2A2B-FB84-24F1-4251A31898E7}"/>
              </a:ext>
            </a:extLst>
          </p:cNvPr>
          <p:cNvCxnSpPr>
            <a:cxnSpLocks/>
          </p:cNvCxnSpPr>
          <p:nvPr/>
        </p:nvCxnSpPr>
        <p:spPr>
          <a:xfrm>
            <a:off x="8083496" y="40950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6B92C4-001C-3FD4-2CF5-2E9D95B2D621}"/>
              </a:ext>
            </a:extLst>
          </p:cNvPr>
          <p:cNvCxnSpPr>
            <a:cxnSpLocks/>
          </p:cNvCxnSpPr>
          <p:nvPr/>
        </p:nvCxnSpPr>
        <p:spPr>
          <a:xfrm>
            <a:off x="7770068" y="4094559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787DB3-EE72-8413-B092-EAE63BB9D24E}"/>
              </a:ext>
            </a:extLst>
          </p:cNvPr>
          <p:cNvCxnSpPr>
            <a:cxnSpLocks/>
          </p:cNvCxnSpPr>
          <p:nvPr/>
        </p:nvCxnSpPr>
        <p:spPr>
          <a:xfrm>
            <a:off x="7448553" y="4095857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CAB503-A7BE-F48E-8BA2-7D2AE90DBC4B}"/>
              </a:ext>
            </a:extLst>
          </p:cNvPr>
          <p:cNvCxnSpPr>
            <a:cxnSpLocks/>
          </p:cNvCxnSpPr>
          <p:nvPr/>
        </p:nvCxnSpPr>
        <p:spPr>
          <a:xfrm>
            <a:off x="7130782" y="4095857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805EB7-54AF-94F7-A1E3-8E61A0FD85B4}"/>
              </a:ext>
            </a:extLst>
          </p:cNvPr>
          <p:cNvCxnSpPr>
            <a:cxnSpLocks/>
          </p:cNvCxnSpPr>
          <p:nvPr/>
        </p:nvCxnSpPr>
        <p:spPr>
          <a:xfrm>
            <a:off x="8364682" y="4094985"/>
            <a:ext cx="0" cy="315030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BE13F1-E77E-9A8E-833A-23D3DE746372}"/>
                  </a:ext>
                </a:extLst>
              </p:cNvPr>
              <p:cNvSpPr txBox="1"/>
              <p:nvPr/>
            </p:nvSpPr>
            <p:spPr>
              <a:xfrm>
                <a:off x="8938058" y="4094625"/>
                <a:ext cx="159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BE13F1-E77E-9A8E-833A-23D3DE74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058" y="4094625"/>
                <a:ext cx="159595" cy="276999"/>
              </a:xfrm>
              <a:prstGeom prst="rect">
                <a:avLst/>
              </a:prstGeom>
              <a:blipFill>
                <a:blip r:embed="rId6"/>
                <a:stretch>
                  <a:fillRect l="-30769" r="-2692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81245D8-B16E-D0A7-201C-D0C954FB10C6}"/>
              </a:ext>
            </a:extLst>
          </p:cNvPr>
          <p:cNvSpPr/>
          <p:nvPr/>
        </p:nvSpPr>
        <p:spPr>
          <a:xfrm>
            <a:off x="9616268" y="5033567"/>
            <a:ext cx="312850" cy="2858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6E136B-AA6E-CBEE-70D6-FFD8A0D006AA}"/>
              </a:ext>
            </a:extLst>
          </p:cNvPr>
          <p:cNvSpPr/>
          <p:nvPr/>
        </p:nvSpPr>
        <p:spPr>
          <a:xfrm>
            <a:off x="9275194" y="2600393"/>
            <a:ext cx="229414" cy="2858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170BF-E878-291B-B559-28AE6DB4041F}"/>
              </a:ext>
            </a:extLst>
          </p:cNvPr>
          <p:cNvSpPr txBox="1"/>
          <p:nvPr/>
        </p:nvSpPr>
        <p:spPr>
          <a:xfrm>
            <a:off x="7318936" y="5464077"/>
            <a:ext cx="2507623" cy="83099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Площа поверхні сфери збільшилася на квадрат множника радіуса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AF7851-3168-FB63-6B6D-78CAE1464F3B}"/>
                  </a:ext>
                </a:extLst>
              </p:cNvPr>
              <p:cNvSpPr txBox="1"/>
              <p:nvPr/>
            </p:nvSpPr>
            <p:spPr>
              <a:xfrm>
                <a:off x="1448127" y="6004798"/>
                <a:ext cx="211673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𝐿𝑖𝑔h𝑡𝐼𝑛𝑡𝑒𝑛𝑠𝑖𝑡𝑦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AF7851-3168-FB63-6B6D-78CAE146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27" y="6004798"/>
                <a:ext cx="2116733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338323E9-ACC8-253F-2C93-7FC5012ACD05}"/>
              </a:ext>
            </a:extLst>
          </p:cNvPr>
          <p:cNvSpPr/>
          <p:nvPr/>
        </p:nvSpPr>
        <p:spPr>
          <a:xfrm>
            <a:off x="1404485" y="5958190"/>
            <a:ext cx="2226563" cy="673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3BA358-65FA-6216-EA73-B57427099FA4}"/>
              </a:ext>
            </a:extLst>
          </p:cNvPr>
          <p:cNvSpPr txBox="1"/>
          <p:nvPr/>
        </p:nvSpPr>
        <p:spPr>
          <a:xfrm>
            <a:off x="11042512" y="4006809"/>
            <a:ext cx="104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YouTube Sans"/>
              </a:rPr>
              <a:t>Поверхня сфери світла</a:t>
            </a:r>
            <a:endParaRPr lang="en-US" sz="1600" dirty="0">
              <a:latin typeface="YouTube San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1247AF-D54F-FB06-E865-0DC30DB5C9C1}"/>
              </a:ext>
            </a:extLst>
          </p:cNvPr>
          <p:cNvCxnSpPr>
            <a:cxnSpLocks/>
          </p:cNvCxnSpPr>
          <p:nvPr/>
        </p:nvCxnSpPr>
        <p:spPr>
          <a:xfrm flipH="1">
            <a:off x="10822404" y="4422308"/>
            <a:ext cx="4208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1B1C401-ADF2-535F-AA9A-A9429064403A}"/>
              </a:ext>
            </a:extLst>
          </p:cNvPr>
          <p:cNvCxnSpPr>
            <a:cxnSpLocks/>
          </p:cNvCxnSpPr>
          <p:nvPr/>
        </p:nvCxnSpPr>
        <p:spPr>
          <a:xfrm flipH="1">
            <a:off x="7130782" y="2762344"/>
            <a:ext cx="419549" cy="451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C65DDC-7199-12D6-A3F2-36B6E6A9CA94}"/>
              </a:ext>
            </a:extLst>
          </p:cNvPr>
          <p:cNvCxnSpPr>
            <a:cxnSpLocks/>
          </p:cNvCxnSpPr>
          <p:nvPr/>
        </p:nvCxnSpPr>
        <p:spPr>
          <a:xfrm flipH="1">
            <a:off x="7130782" y="3213463"/>
            <a:ext cx="7417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7009E4-F3F2-13A5-29C8-21B21CAAD30F}"/>
              </a:ext>
            </a:extLst>
          </p:cNvPr>
          <p:cNvCxnSpPr>
            <a:cxnSpLocks/>
          </p:cNvCxnSpPr>
          <p:nvPr/>
        </p:nvCxnSpPr>
        <p:spPr>
          <a:xfrm flipH="1">
            <a:off x="7550331" y="2753635"/>
            <a:ext cx="7417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D28AE7-4D6E-6363-51B2-6FD753256E80}"/>
              </a:ext>
            </a:extLst>
          </p:cNvPr>
          <p:cNvCxnSpPr>
            <a:cxnSpLocks/>
          </p:cNvCxnSpPr>
          <p:nvPr/>
        </p:nvCxnSpPr>
        <p:spPr>
          <a:xfrm flipH="1">
            <a:off x="7873721" y="2749908"/>
            <a:ext cx="419549" cy="451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1EE50FF-C240-A8D0-3F10-85E4982B8E30}"/>
              </a:ext>
            </a:extLst>
          </p:cNvPr>
          <p:cNvSpPr/>
          <p:nvPr/>
        </p:nvSpPr>
        <p:spPr>
          <a:xfrm>
            <a:off x="7612073" y="2982197"/>
            <a:ext cx="129264" cy="1220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BA09DF-138C-839A-C7B6-68ED6ED45507}"/>
              </a:ext>
            </a:extLst>
          </p:cNvPr>
          <p:cNvCxnSpPr/>
          <p:nvPr/>
        </p:nvCxnSpPr>
        <p:spPr>
          <a:xfrm>
            <a:off x="7620434" y="2028130"/>
            <a:ext cx="370883" cy="8030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C62A87-EA98-3EBF-DA7B-33C5757FF6DC}"/>
              </a:ext>
            </a:extLst>
          </p:cNvPr>
          <p:cNvCxnSpPr/>
          <p:nvPr/>
        </p:nvCxnSpPr>
        <p:spPr>
          <a:xfrm>
            <a:off x="7218324" y="2096952"/>
            <a:ext cx="370883" cy="8030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CF3CD9-C4EE-1BF4-10C5-240E34A63ECB}"/>
              </a:ext>
            </a:extLst>
          </p:cNvPr>
          <p:cNvCxnSpPr/>
          <p:nvPr/>
        </p:nvCxnSpPr>
        <p:spPr>
          <a:xfrm>
            <a:off x="7439883" y="2179700"/>
            <a:ext cx="370883" cy="8030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FA52FE-04B3-74FC-4DCF-150B8142E6C5}"/>
              </a:ext>
            </a:extLst>
          </p:cNvPr>
          <p:cNvCxnSpPr/>
          <p:nvPr/>
        </p:nvCxnSpPr>
        <p:spPr>
          <a:xfrm>
            <a:off x="7052242" y="2301164"/>
            <a:ext cx="370883" cy="8030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D5F19EC-ADEF-D888-68C1-9A6719CE7A05}"/>
              </a:ext>
            </a:extLst>
          </p:cNvPr>
          <p:cNvCxnSpPr/>
          <p:nvPr/>
        </p:nvCxnSpPr>
        <p:spPr>
          <a:xfrm>
            <a:off x="7622912" y="2184117"/>
            <a:ext cx="370883" cy="803083"/>
          </a:xfrm>
          <a:prstGeom prst="straightConnector1">
            <a:avLst/>
          </a:prstGeom>
          <a:ln w="28575">
            <a:solidFill>
              <a:srgbClr val="F679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82ADD-8F12-2AD9-6C04-2C17C883FFD3}"/>
                  </a:ext>
                </a:extLst>
              </p:cNvPr>
              <p:cNvSpPr txBox="1"/>
              <p:nvPr/>
            </p:nvSpPr>
            <p:spPr>
              <a:xfrm>
                <a:off x="4790529" y="5347404"/>
                <a:ext cx="689611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82ADD-8F12-2AD9-6C04-2C17C883F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29" y="5347404"/>
                <a:ext cx="689611" cy="51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5FCEB79-3580-E461-6443-5C0D9AE34B22}"/>
                  </a:ext>
                </a:extLst>
              </p:cNvPr>
              <p:cNvSpPr txBox="1"/>
              <p:nvPr/>
            </p:nvSpPr>
            <p:spPr>
              <a:xfrm>
                <a:off x="5503975" y="5347404"/>
                <a:ext cx="83151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5FCEB79-3580-E461-6443-5C0D9AE3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75" y="5347404"/>
                <a:ext cx="831510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342CD08-C23B-FC67-26B8-6828281C5B44}"/>
                  </a:ext>
                </a:extLst>
              </p:cNvPr>
              <p:cNvSpPr txBox="1"/>
              <p:nvPr/>
            </p:nvSpPr>
            <p:spPr>
              <a:xfrm>
                <a:off x="1424558" y="5343900"/>
                <a:ext cx="3243901" cy="553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𝐿𝑖𝑔h𝑡𝐼𝑛𝑡𝑒𝑛𝑠𝑖𝑡𝑦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відстан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  <m:t>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342CD08-C23B-FC67-26B8-6828281C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558" y="5343900"/>
                <a:ext cx="3243901" cy="553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109070-2C9A-EB92-7D05-D263A24D6788}"/>
                  </a:ext>
                </a:extLst>
              </p:cNvPr>
              <p:cNvSpPr txBox="1"/>
              <p:nvPr/>
            </p:nvSpPr>
            <p:spPr>
              <a:xfrm>
                <a:off x="7396847" y="322397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109070-2C9A-EB92-7D05-D263A24D6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47" y="3223977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1E727-31F0-7117-10EE-8DF2E39E6160}"/>
                  </a:ext>
                </a:extLst>
              </p:cNvPr>
              <p:cNvSpPr txBox="1"/>
              <p:nvPr/>
            </p:nvSpPr>
            <p:spPr>
              <a:xfrm>
                <a:off x="8140476" y="289748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1E727-31F0-7117-10EE-8DF2E39E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476" y="2897485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8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89" grpId="0"/>
      <p:bldP spid="28" grpId="0" animBg="1"/>
      <p:bldP spid="30" grpId="0" animBg="1"/>
      <p:bldP spid="33" grpId="0" animBg="1"/>
      <p:bldP spid="34" grpId="0"/>
      <p:bldP spid="35" grpId="0" animBg="1"/>
      <p:bldP spid="49" grpId="0" animBg="1"/>
      <p:bldP spid="56" grpId="0"/>
      <p:bldP spid="57" grpId="0"/>
      <p:bldP spid="60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FC2E-3D0D-5980-B130-7192ACCC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38EA31-2275-77E0-0265-A6D7BDF1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6799287" cy="3326732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Якщо</a:t>
                </a:r>
                <a:r>
                  <a:rPr lang="en-US" dirty="0"/>
                  <a:t> </a:t>
                </a:r>
                <a:r>
                  <a:rPr lang="uk-UA" dirty="0"/>
                  <a:t>ми намалюємо графік цієї функції, то отримаємо ось такий результат</a:t>
                </a:r>
              </a:p>
              <a:p>
                <a:pPr lvl="1"/>
                <a:r>
                  <a:rPr lang="uk-UA" dirty="0"/>
                  <a:t>Якщо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результат стає нескінченним</a:t>
                </a:r>
                <a:endParaRPr lang="en-US" dirty="0"/>
              </a:p>
              <a:p>
                <a:pPr lvl="1"/>
                <a:r>
                  <a:rPr lang="uk-UA" dirty="0"/>
                  <a:t>Це може створити різні проблеми при рендерингу, та призводити до отримання випадкових інтенсивностей для освітлення</a:t>
                </a:r>
              </a:p>
              <a:p>
                <a:r>
                  <a:rPr lang="uk-UA" dirty="0"/>
                  <a:t>Ця формула має фізичне обґрунтування, але дає нескінчений результат, що є неможливим у реальному світі</a:t>
                </a:r>
              </a:p>
              <a:p>
                <a:r>
                  <a:rPr lang="uk-UA" dirty="0"/>
                  <a:t>З урахуванням цього, часами додаємо константне число до знаменника, оскільки тоді формула ніколи не повертає нескінчене число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38EA31-2275-77E0-0265-A6D7BDF1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6799287" cy="3326732"/>
              </a:xfrm>
              <a:blipFill>
                <a:blip r:embed="rId2"/>
                <a:stretch>
                  <a:fillRect l="-179" t="-128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D13DE32-D67C-B613-6D95-BF692FF5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80" y="3069045"/>
            <a:ext cx="3504742" cy="1930437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EBC34AF9-DB87-AB02-1842-142C69BBB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80" y="1010652"/>
            <a:ext cx="3504742" cy="193227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93556DD-5B24-0072-F8F8-68D5A79DCF9C}"/>
              </a:ext>
            </a:extLst>
          </p:cNvPr>
          <p:cNvSpPr/>
          <p:nvPr/>
        </p:nvSpPr>
        <p:spPr>
          <a:xfrm>
            <a:off x="8620626" y="884321"/>
            <a:ext cx="282742" cy="2707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B00E06-913C-0FA1-2628-5E819F2BBC87}"/>
                  </a:ext>
                </a:extLst>
              </p:cNvPr>
              <p:cNvSpPr txBox="1"/>
              <p:nvPr/>
            </p:nvSpPr>
            <p:spPr>
              <a:xfrm>
                <a:off x="10188095" y="1082842"/>
                <a:ext cx="291747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B00E06-913C-0FA1-2628-5E819F2B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095" y="1082842"/>
                <a:ext cx="291747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E10DC3-13D9-6554-689D-47EF1FE8E0AB}"/>
                  </a:ext>
                </a:extLst>
              </p:cNvPr>
              <p:cNvSpPr txBox="1"/>
              <p:nvPr/>
            </p:nvSpPr>
            <p:spPr>
              <a:xfrm>
                <a:off x="9897952" y="3167421"/>
                <a:ext cx="872034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E10DC3-13D9-6554-689D-47EF1FE8E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952" y="3167421"/>
                <a:ext cx="872034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7B5C5CBC-5B06-F00A-A239-05B3C03D5611}"/>
              </a:ext>
            </a:extLst>
          </p:cNvPr>
          <p:cNvSpPr/>
          <p:nvPr/>
        </p:nvSpPr>
        <p:spPr>
          <a:xfrm>
            <a:off x="8601309" y="3587816"/>
            <a:ext cx="282742" cy="2707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C1A89-BEEC-F29D-C636-11A11734EF0F}"/>
              </a:ext>
            </a:extLst>
          </p:cNvPr>
          <p:cNvSpPr txBox="1"/>
          <p:nvPr/>
        </p:nvSpPr>
        <p:spPr>
          <a:xfrm>
            <a:off x="9511047" y="2753513"/>
            <a:ext cx="141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відстань</a:t>
            </a:r>
            <a:endParaRPr lang="en-US" sz="1400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FA0A4-BA23-6580-7A1F-6DB14DBCB60D}"/>
              </a:ext>
            </a:extLst>
          </p:cNvPr>
          <p:cNvSpPr txBox="1"/>
          <p:nvPr/>
        </p:nvSpPr>
        <p:spPr>
          <a:xfrm rot="16200000">
            <a:off x="7821768" y="1755461"/>
            <a:ext cx="141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інтенсивність</a:t>
            </a:r>
            <a:endParaRPr lang="en-US" sz="1400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AC737-68CC-992B-8D93-A9160F670C60}"/>
              </a:ext>
            </a:extLst>
          </p:cNvPr>
          <p:cNvSpPr txBox="1"/>
          <p:nvPr/>
        </p:nvSpPr>
        <p:spPr>
          <a:xfrm rot="16200000">
            <a:off x="7819063" y="3830315"/>
            <a:ext cx="141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інтенсивність</a:t>
            </a:r>
            <a:endParaRPr lang="en-US" sz="1400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2E749-0FB6-73D8-5A87-255B0C4F98A4}"/>
              </a:ext>
            </a:extLst>
          </p:cNvPr>
          <p:cNvSpPr txBox="1"/>
          <p:nvPr/>
        </p:nvSpPr>
        <p:spPr>
          <a:xfrm>
            <a:off x="9478554" y="4817716"/>
            <a:ext cx="141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dirty="0">
                <a:latin typeface="YouTube Sans"/>
              </a:rPr>
              <a:t>відстань</a:t>
            </a:r>
            <a:endParaRPr lang="en-US" sz="1400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9" grpId="0" animBg="1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FC2E-3D0D-5980-B130-7192ACCC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Точкові джерела світла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38EA31-2275-77E0-0265-A6D7BDF1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6799287" cy="3747836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Іноді, відеоігри хочуть мати більший контроль над інтенсивністю світла і не журяться як це все відбувається у реальному світі</a:t>
                </a:r>
              </a:p>
              <a:p>
                <a:r>
                  <a:rPr lang="uk-UA" dirty="0"/>
                  <a:t>Наприклад, можна змінити формулу так, щоб у знаменнику був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замість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uk-UA" dirty="0"/>
                  <a:t>Результат тоді повільніше втратає інтенсивність</a:t>
                </a:r>
                <a:endParaRPr lang="en-US" dirty="0"/>
              </a:p>
              <a:p>
                <a:r>
                  <a:rPr lang="uk-UA" dirty="0"/>
                  <a:t>У інших випадках ігри просто лінійно інтерполюють інтенсивність між точкою світла, та її максимальним радіусом</a:t>
                </a:r>
                <a:endParaRPr lang="en-US" dirty="0"/>
              </a:p>
              <a:p>
                <a:r>
                  <a:rPr lang="uk-UA" dirty="0"/>
                  <a:t>Справді, гра може контролювати інтенсивність як завгодно. Найголовніше, щоб результат виглядав гарно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uk-UA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38EA31-2275-77E0-0265-A6D7BDF1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6799287" cy="3747836"/>
              </a:xfrm>
              <a:blipFill>
                <a:blip r:embed="rId2"/>
                <a:stretch>
                  <a:fillRect l="-179" t="-1138" r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D13DE32-D67C-B613-6D95-BF692FF5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2288" y="3069045"/>
            <a:ext cx="3504126" cy="1930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C34AF9-DB87-AB02-1842-142C69BBB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2291" y="1010652"/>
            <a:ext cx="3504120" cy="1932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E2DB2D-4FFB-2981-1488-0B4C5695069C}"/>
                  </a:ext>
                </a:extLst>
              </p:cNvPr>
              <p:cNvSpPr txBox="1"/>
              <p:nvPr/>
            </p:nvSpPr>
            <p:spPr>
              <a:xfrm>
                <a:off x="10101478" y="1028541"/>
                <a:ext cx="75847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E2DB2D-4FFB-2981-1488-0B4C5695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478" y="1028541"/>
                <a:ext cx="758477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5F328A-99DF-E71E-0D0A-87A55286840F}"/>
                  </a:ext>
                </a:extLst>
              </p:cNvPr>
              <p:cNvSpPr txBox="1"/>
              <p:nvPr/>
            </p:nvSpPr>
            <p:spPr>
              <a:xfrm>
                <a:off x="9515443" y="3290500"/>
                <a:ext cx="1905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𝐿𝑒𝑟𝑝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5F328A-99DF-E71E-0D0A-87A55286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43" y="3290500"/>
                <a:ext cx="1905715" cy="276999"/>
              </a:xfrm>
              <a:prstGeom prst="rect">
                <a:avLst/>
              </a:prstGeom>
              <a:blipFill>
                <a:blip r:embed="rId6"/>
                <a:stretch>
                  <a:fillRect l="-95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8A1C64-EE79-240E-6D13-509B7822EC77}"/>
              </a:ext>
            </a:extLst>
          </p:cNvPr>
          <p:cNvCxnSpPr>
            <a:cxnSpLocks/>
          </p:cNvCxnSpPr>
          <p:nvPr/>
        </p:nvCxnSpPr>
        <p:spPr>
          <a:xfrm>
            <a:off x="8722895" y="3934326"/>
            <a:ext cx="1757822" cy="89033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91009-6EB3-5ECF-DD7C-7C6D73894F47}"/>
                  </a:ext>
                </a:extLst>
              </p:cNvPr>
              <p:cNvSpPr txBox="1"/>
              <p:nvPr/>
            </p:nvSpPr>
            <p:spPr>
              <a:xfrm>
                <a:off x="9515443" y="3621007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91009-6EB3-5ECF-DD7C-7C6D7389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43" y="3621007"/>
                <a:ext cx="1552348" cy="276999"/>
              </a:xfrm>
              <a:prstGeom prst="rect">
                <a:avLst/>
              </a:prstGeom>
              <a:blipFill>
                <a:blip r:embed="rId7"/>
                <a:stretch>
                  <a:fillRect l="-1569" r="-235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4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125888</TotalTime>
  <Words>1214</Words>
  <Application>Microsoft Office PowerPoint</Application>
  <PresentationFormat>Widescreen</PresentationFormat>
  <Paragraphs>199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Century Schoolbook</vt:lpstr>
      <vt:lpstr>Consolas</vt:lpstr>
      <vt:lpstr>Wingdings</vt:lpstr>
      <vt:lpstr>Wingdings 2</vt:lpstr>
      <vt:lpstr>YouTube Sans</vt:lpstr>
      <vt:lpstr>View</vt:lpstr>
      <vt:lpstr>Точкові джерела світла</vt:lpstr>
      <vt:lpstr>Дзеркальне відбиття</vt:lpstr>
      <vt:lpstr>Queue Live Coding</vt:lpstr>
      <vt:lpstr>Точкові джерела світла</vt:lpstr>
      <vt:lpstr>Точкові джерела світла</vt:lpstr>
      <vt:lpstr>Точкові джерела світла</vt:lpstr>
      <vt:lpstr>Точкові джерела світла</vt:lpstr>
      <vt:lpstr>Точкові джерела світла</vt:lpstr>
      <vt:lpstr>Точкові джерела світла</vt:lpstr>
      <vt:lpstr>Точкові джерела світла</vt:lpstr>
      <vt:lpstr>Queue Live Coding</vt:lpstr>
      <vt:lpstr>Графічний підпис</vt:lpstr>
      <vt:lpstr>Графічний підпис</vt:lpstr>
      <vt:lpstr>Графічний підпис</vt:lpstr>
      <vt:lpstr>Queue Live Coding</vt:lpstr>
      <vt:lpstr>Інші джерела світла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175</cp:revision>
  <dcterms:created xsi:type="dcterms:W3CDTF">2022-06-14T01:17:22Z</dcterms:created>
  <dcterms:modified xsi:type="dcterms:W3CDTF">2024-02-01T02:34:21Z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